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 id="2147483677"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79E0DD-A447-478B-8579-D09152D3F1D0}">
  <a:tblStyle styleId="{F179E0DD-A447-478B-8579-D09152D3F1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907" autoAdjust="0"/>
  </p:normalViewPr>
  <p:slideViewPr>
    <p:cSldViewPr snapToGrid="0">
      <p:cViewPr varScale="1">
        <p:scale>
          <a:sx n="79" d="100"/>
          <a:sy n="79" d="100"/>
        </p:scale>
        <p:origin x="108" y="5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125bf0da8_6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Hey everyone, this is Rui from group 12 and I will be taking us through the final presentation for our website monitoring project, this project was sponsored by the </a:t>
            </a:r>
            <a:r>
              <a:rPr lang="en-US" sz="1800" b="0" i="0" u="none" strike="noStrike" dirty="0" err="1">
                <a:solidFill>
                  <a:srgbClr val="000000"/>
                </a:solidFill>
                <a:effectLst/>
                <a:latin typeface="Arial" panose="020B0604020202020204" pitchFamily="34" charset="0"/>
              </a:rPr>
              <a:t>OpenNMS</a:t>
            </a:r>
            <a:r>
              <a:rPr lang="en-US" sz="1800" b="0" i="0" u="none" strike="noStrike" dirty="0">
                <a:solidFill>
                  <a:srgbClr val="000000"/>
                </a:solidFill>
                <a:effectLst/>
                <a:latin typeface="Arial" panose="020B0604020202020204" pitchFamily="34" charset="0"/>
              </a:rPr>
              <a:t> group with Craig as our supporting tutor, and it was developed by </a:t>
            </a:r>
            <a:r>
              <a:rPr lang="en-US" sz="1800" b="0" i="0" u="none" strike="noStrike" dirty="0" err="1">
                <a:solidFill>
                  <a:srgbClr val="000000"/>
                </a:solidFill>
                <a:effectLst/>
                <a:latin typeface="Arial" panose="020B0604020202020204" pitchFamily="34" charset="0"/>
              </a:rPr>
              <a:t>Aeryk</a:t>
            </a:r>
            <a:r>
              <a:rPr lang="en-US" sz="1800" b="0" i="0" u="none" strike="noStrike" dirty="0">
                <a:solidFill>
                  <a:srgbClr val="000000"/>
                </a:solidFill>
                <a:effectLst/>
                <a:latin typeface="Arial" panose="020B0604020202020204" pitchFamily="34" charset="0"/>
              </a:rPr>
              <a:t>, Afonso, João, myself and Tebogo. The link to the project artefact and respective documentation can be found attached to this slide.</a:t>
            </a: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1800" b="0" i="0" u="none" strike="noStrike" dirty="0" err="1">
                <a:solidFill>
                  <a:srgbClr val="000000"/>
                </a:solidFill>
                <a:effectLst/>
                <a:latin typeface="Arial" panose="020B0604020202020204" pitchFamily="34" charset="0"/>
              </a:rPr>
              <a:t>Github</a:t>
            </a:r>
            <a:r>
              <a:rPr lang="en-US" sz="1800" b="0" i="0" u="none" strike="noStrike" dirty="0">
                <a:solidFill>
                  <a:srgbClr val="000000"/>
                </a:solidFill>
                <a:effectLst/>
                <a:latin typeface="Arial" panose="020B0604020202020204" pitchFamily="34" charset="0"/>
              </a:rPr>
              <a:t> repo:  https://github.com/ruipinto17/IndustrialConsultingProject-COM617</a:t>
            </a:r>
          </a:p>
        </p:txBody>
      </p:sp>
      <p:sp>
        <p:nvSpPr>
          <p:cNvPr id="167" name="Google Shape;167;gd125bf0da8_6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125bf0da8_6_15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Through a form in our interface that communicates with our main application, users can edit the target website as well as the amount of threads, simulated users, ramp up time and the time between tests. This allows the performance of different types of tests (stress, performance). Further implementations to test plan </a:t>
            </a:r>
            <a:r>
              <a:rPr lang="en-US" sz="1800" b="0" i="0" u="none" strike="noStrike" dirty="0" err="1">
                <a:solidFill>
                  <a:srgbClr val="000000"/>
                </a:solidFill>
                <a:effectLst/>
                <a:latin typeface="Arial" panose="020B0604020202020204" pitchFamily="34" charset="0"/>
              </a:rPr>
              <a:t>customisation</a:t>
            </a:r>
            <a:r>
              <a:rPr lang="en-US" sz="1800" b="0" i="0" u="none" strike="noStrike" dirty="0">
                <a:solidFill>
                  <a:srgbClr val="000000"/>
                </a:solidFill>
                <a:effectLst/>
                <a:latin typeface="Arial" panose="020B0604020202020204" pitchFamily="34" charset="0"/>
              </a:rPr>
              <a:t> would include more editable settings. </a:t>
            </a:r>
            <a:endParaRPr dirty="0"/>
          </a:p>
        </p:txBody>
      </p:sp>
      <p:sp>
        <p:nvSpPr>
          <p:cNvPr id="245" name="Google Shape;245;gd125bf0da8_6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d125bf0da8_6_15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a:t>
            </a:r>
            <a:r>
              <a:rPr lang="en-US" sz="1800" b="0" i="0" u="none" strike="noStrike" dirty="0" err="1">
                <a:solidFill>
                  <a:srgbClr val="000000"/>
                </a:solidFill>
                <a:effectLst/>
                <a:latin typeface="Arial" panose="020B0604020202020204" pitchFamily="34" charset="0"/>
              </a:rPr>
              <a:t>grafana</a:t>
            </a:r>
            <a:r>
              <a:rPr lang="en-US" sz="1800" b="0" i="0" u="none" strike="noStrike" dirty="0">
                <a:solidFill>
                  <a:srgbClr val="000000"/>
                </a:solidFill>
                <a:effectLst/>
                <a:latin typeface="Arial" panose="020B0604020202020204" pitchFamily="34" charset="0"/>
              </a:rPr>
              <a:t> dashboard aims to visually represent test results to the user, these include the transaction response time, error rate, total number of requests and more. The dashboard contains a combination of graphs that were agreed to be suitable to understand the results based on their statistical or time-series nature.</a:t>
            </a:r>
            <a:endParaRPr dirty="0"/>
          </a:p>
        </p:txBody>
      </p:sp>
      <p:sp>
        <p:nvSpPr>
          <p:cNvPr id="252" name="Google Shape;252;gd125bf0da8_6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125bf0da8_6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a:t>
            </a:r>
            <a:r>
              <a:rPr lang="en-US" sz="1800" b="0" i="0" u="none" strike="noStrike" dirty="0" err="1">
                <a:solidFill>
                  <a:srgbClr val="000000"/>
                </a:solidFill>
                <a:effectLst/>
                <a:latin typeface="Arial" panose="020B0604020202020204" pitchFamily="34" charset="0"/>
              </a:rPr>
              <a:t>grafana</a:t>
            </a:r>
            <a:r>
              <a:rPr lang="en-US" sz="1800" b="0" i="0" u="none" strike="noStrike" dirty="0">
                <a:solidFill>
                  <a:srgbClr val="000000"/>
                </a:solidFill>
                <a:effectLst/>
                <a:latin typeface="Arial" panose="020B0604020202020204" pitchFamily="34" charset="0"/>
              </a:rPr>
              <a:t> dashboard is embedded onto the web application of the project, and it serves as the user interface. The webpage displays the settings of the currently running test, and when the configurations are edited the results are updated in real time, which allows the user to assess the performance of the targeted platform. </a:t>
            </a:r>
            <a:endParaRPr dirty="0"/>
          </a:p>
        </p:txBody>
      </p:sp>
      <p:sp>
        <p:nvSpPr>
          <p:cNvPr id="260" name="Google Shape;260;gd125bf0da8_6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d125bf0da8_6_17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project starts by displaying the user interface. When a user submits the form, the values are sent to our HTTP server that will restart the test plan with the new settings. The results will then be saved to </a:t>
            </a:r>
            <a:r>
              <a:rPr lang="en-US" sz="1800" b="0" i="0" u="none" strike="noStrike" dirty="0" err="1">
                <a:solidFill>
                  <a:srgbClr val="000000"/>
                </a:solidFill>
                <a:effectLst/>
                <a:latin typeface="Arial" panose="020B0604020202020204" pitchFamily="34" charset="0"/>
              </a:rPr>
              <a:t>influxDB</a:t>
            </a:r>
            <a:r>
              <a:rPr lang="en-US" sz="1800" b="0" i="0" u="none" strike="noStrike" dirty="0">
                <a:solidFill>
                  <a:srgbClr val="000000"/>
                </a:solidFill>
                <a:effectLst/>
                <a:latin typeface="Arial" panose="020B0604020202020204" pitchFamily="34" charset="0"/>
              </a:rPr>
              <a:t>, and displayed to the user through embedded </a:t>
            </a:r>
            <a:r>
              <a:rPr lang="en-US" sz="1800" b="0" i="0" u="none" strike="noStrike" dirty="0" err="1">
                <a:solidFill>
                  <a:srgbClr val="000000"/>
                </a:solidFill>
                <a:effectLst/>
                <a:latin typeface="Arial" panose="020B0604020202020204" pitchFamily="34" charset="0"/>
              </a:rPr>
              <a:t>grafana</a:t>
            </a:r>
            <a:r>
              <a:rPr lang="en-US" sz="1800" b="0" i="0" u="none" strike="noStrike" dirty="0">
                <a:solidFill>
                  <a:srgbClr val="000000"/>
                </a:solidFill>
                <a:effectLst/>
                <a:latin typeface="Arial" panose="020B0604020202020204" pitchFamily="34" charset="0"/>
              </a:rPr>
              <a:t> panels in the form of graphs.</a:t>
            </a:r>
            <a:endParaRPr dirty="0"/>
          </a:p>
        </p:txBody>
      </p:sp>
      <p:sp>
        <p:nvSpPr>
          <p:cNvPr id="267" name="Google Shape;267;gd125bf0da8_6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125bf0da8_6_18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All three major components are running in different Docker containers and are being booted up with a docker compose file, the service is being hosted on a virtual machine in Azure and is accessible through the web. The second job of the actions script mentioned above deploys the application after committing any code to the repo.</a:t>
            </a:r>
            <a:endParaRPr dirty="0"/>
          </a:p>
        </p:txBody>
      </p:sp>
      <p:sp>
        <p:nvSpPr>
          <p:cNvPr id="275" name="Google Shape;275;gd125bf0da8_6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125bf0da8_6_18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Initial idea was to use the Grafana dashboard as the main interface and create a custom form plugin that would communicate with our application. However, this proved to be time consuming so we decided to embed the dashboard in a separate web app. The user interface design aims for simplicity, but further implementations could include more complex graphs.</a:t>
            </a:r>
            <a:endParaRPr dirty="0"/>
          </a:p>
        </p:txBody>
      </p:sp>
      <p:sp>
        <p:nvSpPr>
          <p:cNvPr id="281" name="Google Shape;281;gd125bf0da8_6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125bf0da8_6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The project agreed on a scope that covered two use cases:</a:t>
            </a:r>
            <a:endParaRPr lang="en-US" b="0" dirty="0">
              <a:effectLst/>
            </a:endParaRPr>
          </a:p>
          <a:p>
            <a:pPr lvl="1"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a default test plan with custom settings to perform web monitoring</a:t>
            </a:r>
          </a:p>
          <a:p>
            <a:pPr lvl="1"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Having the option for the user to upload a test plan</a:t>
            </a:r>
          </a:p>
          <a:p>
            <a:pPr marL="158750" indent="0">
              <a:buNone/>
            </a:pPr>
            <a:r>
              <a:rPr lang="en-US" sz="1800" b="0" i="0" u="none" strike="noStrike" dirty="0">
                <a:solidFill>
                  <a:srgbClr val="000000"/>
                </a:solidFill>
                <a:effectLst/>
                <a:latin typeface="Arial" panose="020B0604020202020204" pitchFamily="34" charset="0"/>
              </a:rPr>
              <a:t>The first use case was achieved, and implementing the second one, would open the opportunity for more experienced users to develop their own test plans,</a:t>
            </a:r>
            <a:r>
              <a:rPr lang="en-US" sz="1800" b="0" i="0" u="sng"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which would generate more tailored monitoring data.</a:t>
            </a:r>
            <a:endParaRPr dirty="0"/>
          </a:p>
        </p:txBody>
      </p:sp>
      <p:sp>
        <p:nvSpPr>
          <p:cNvPr id="289" name="Google Shape;289;gd125bf0da8_6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125bf0da8_2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125bf0da8_2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Thread groups can have multiple tests and support other features like cookies, these can also be used programmatically to customize the test plan, results can be filtered, processed and shown in </a:t>
            </a:r>
            <a:r>
              <a:rPr lang="en-US" sz="1800" b="0" i="0" u="none" strike="noStrike" dirty="0" err="1">
                <a:solidFill>
                  <a:srgbClr val="000000"/>
                </a:solidFill>
                <a:effectLst/>
                <a:latin typeface="Arial" panose="020B0604020202020204" pitchFamily="34" charset="0"/>
              </a:rPr>
              <a:t>visualisation</a:t>
            </a:r>
            <a:r>
              <a:rPr lang="en-US" sz="1800" b="0" i="0" u="none" strike="noStrike" dirty="0">
                <a:solidFill>
                  <a:srgbClr val="000000"/>
                </a:solidFill>
                <a:effectLst/>
                <a:latin typeface="Arial" panose="020B0604020202020204" pitchFamily="34" charset="0"/>
              </a:rPr>
              <a:t> within JMeter or exported to supported databases and file formats.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125bf0da8_6_20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err="1">
                <a:solidFill>
                  <a:srgbClr val="000000"/>
                </a:solidFill>
                <a:effectLst/>
                <a:latin typeface="Arial" panose="020B0604020202020204" pitchFamily="34" charset="0"/>
              </a:rPr>
              <a:t>Influxdb</a:t>
            </a:r>
            <a:r>
              <a:rPr lang="en-US" sz="1800" b="0" i="0" u="none" strike="noStrike" dirty="0">
                <a:solidFill>
                  <a:srgbClr val="000000"/>
                </a:solidFill>
                <a:effectLst/>
                <a:latin typeface="Arial" panose="020B0604020202020204" pitchFamily="34" charset="0"/>
              </a:rPr>
              <a:t> was used to store the results of the test plans, it was appropriate since it was developed to handle large volumes of time-series data. In order to </a:t>
            </a:r>
            <a:r>
              <a:rPr lang="en-US" sz="1800" b="0" i="0" u="none" strike="noStrike" dirty="0" err="1">
                <a:solidFill>
                  <a:srgbClr val="000000"/>
                </a:solidFill>
                <a:effectLst/>
                <a:latin typeface="Arial" panose="020B0604020202020204" pitchFamily="34" charset="0"/>
              </a:rPr>
              <a:t>accomodate</a:t>
            </a:r>
            <a:r>
              <a:rPr lang="en-US" sz="1800" b="0" i="0" u="none" strike="noStrike" dirty="0">
                <a:solidFill>
                  <a:srgbClr val="000000"/>
                </a:solidFill>
                <a:effectLst/>
                <a:latin typeface="Arial" panose="020B0604020202020204" pitchFamily="34" charset="0"/>
              </a:rPr>
              <a:t> more users, we would store test results in individual data nodes which would be associated with the respective users.</a:t>
            </a:r>
            <a:endParaRPr dirty="0"/>
          </a:p>
        </p:txBody>
      </p:sp>
      <p:sp>
        <p:nvSpPr>
          <p:cNvPr id="303" name="Google Shape;303;gd125bf0da8_6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125bf0da8_6_2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Grafana provides the graphs that are used in our interface, further implementations would include, expanding the existing </a:t>
            </a:r>
            <a:r>
              <a:rPr lang="en-US" sz="1800" b="0" i="0" u="none" strike="noStrike" dirty="0" err="1">
                <a:solidFill>
                  <a:srgbClr val="000000"/>
                </a:solidFill>
                <a:effectLst/>
                <a:latin typeface="Arial" panose="020B0604020202020204" pitchFamily="34" charset="0"/>
              </a:rPr>
              <a:t>visualisations</a:t>
            </a:r>
            <a:r>
              <a:rPr lang="en-US" sz="1800" b="0" i="0" u="none" strike="noStrike" dirty="0">
                <a:solidFill>
                  <a:srgbClr val="000000"/>
                </a:solidFill>
                <a:effectLst/>
                <a:latin typeface="Arial" panose="020B0604020202020204" pitchFamily="34" charset="0"/>
              </a:rPr>
              <a:t>, and creating custom plugins which would have allowed to use it as the main interface. It also offers the possibility to support multiple users with user authentication features.</a:t>
            </a:r>
            <a:endParaRPr dirty="0"/>
          </a:p>
        </p:txBody>
      </p:sp>
      <p:sp>
        <p:nvSpPr>
          <p:cNvPr id="310" name="Google Shape;310;gd125bf0da8_6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125bf0da8_6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Website delays can be caused by many factors, which can negatively affect the experience of a user and consequently stain the reliability of a company. Companies can prevent these problems by carrying out web monitoring, our team was proposed to develop a solution that monitors the performance and availability of a website.</a:t>
            </a:r>
            <a:endParaRPr dirty="0"/>
          </a:p>
        </p:txBody>
      </p:sp>
      <p:sp>
        <p:nvSpPr>
          <p:cNvPr id="176" name="Google Shape;176;gd125bf0da8_6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125bf0da8_6_2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Our User Interface built with Nodejs, passes the data inserted by the user to our java application, which processes the variables into a new Test Plan task. The test plan uses a backend listener connected to our influx database. Grafana takes the information stored in </a:t>
            </a:r>
            <a:r>
              <a:rPr lang="en-US" sz="1800" b="0" i="0" u="none" strike="noStrike" dirty="0" err="1">
                <a:solidFill>
                  <a:srgbClr val="000000"/>
                </a:solidFill>
                <a:effectLst/>
                <a:latin typeface="Arial" panose="020B0604020202020204" pitchFamily="34" charset="0"/>
              </a:rPr>
              <a:t>influxdb</a:t>
            </a:r>
            <a:r>
              <a:rPr lang="en-US" sz="1800" b="0" i="0" u="none" strike="noStrike" dirty="0">
                <a:solidFill>
                  <a:srgbClr val="000000"/>
                </a:solidFill>
                <a:effectLst/>
                <a:latin typeface="Arial" panose="020B0604020202020204" pitchFamily="34" charset="0"/>
              </a:rPr>
              <a:t> and displays it in panels which are sent back to the User Interface using </a:t>
            </a:r>
            <a:r>
              <a:rPr lang="en-US" sz="1800" b="0" i="0" u="none" strike="noStrike" dirty="0" err="1">
                <a:solidFill>
                  <a:srgbClr val="000000"/>
                </a:solidFill>
                <a:effectLst/>
                <a:latin typeface="Arial" panose="020B0604020202020204" pitchFamily="34" charset="0"/>
              </a:rPr>
              <a:t>iFrames</a:t>
            </a:r>
            <a:r>
              <a:rPr lang="en-US" sz="1800" b="0" i="0" u="none" strike="noStrike" dirty="0">
                <a:solidFill>
                  <a:srgbClr val="000000"/>
                </a:solidFill>
                <a:effectLst/>
                <a:latin typeface="Arial" panose="020B0604020202020204" pitchFamily="34" charset="0"/>
              </a:rPr>
              <a:t>.</a:t>
            </a:r>
            <a:endParaRPr dirty="0"/>
          </a:p>
        </p:txBody>
      </p:sp>
      <p:sp>
        <p:nvSpPr>
          <p:cNvPr id="319" name="Google Shape;319;gd125bf0da8_6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125bf0da8_6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main objective of the project is to develop a synthetic transaction monitoring system that detects slowdowns in a website load time. Our project would execute a JMeter test plan, store performance results and display them to the user, on top of this, the project would be hosted and accessible through the web and the user would be able to edit fields of the test plan or add its own.</a:t>
            </a:r>
            <a:endParaRPr dirty="0"/>
          </a:p>
        </p:txBody>
      </p:sp>
      <p:sp>
        <p:nvSpPr>
          <p:cNvPr id="188" name="Google Shape;188;gd125bf0da8_6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125bf0da8_6_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main requirements of the project involve storing the results of a JMeter test plan in an influx database and displaying these results graphically to the user. Having JMeter, </a:t>
            </a:r>
            <a:r>
              <a:rPr lang="en-US" sz="1800" b="0" i="0" u="none" strike="noStrike" dirty="0" err="1">
                <a:solidFill>
                  <a:srgbClr val="000000"/>
                </a:solidFill>
                <a:effectLst/>
                <a:latin typeface="Arial" panose="020B0604020202020204" pitchFamily="34" charset="0"/>
              </a:rPr>
              <a:t>InfluxDB</a:t>
            </a:r>
            <a:r>
              <a:rPr lang="en-US" sz="1800" b="0" i="0" u="none" strike="noStrike" dirty="0">
                <a:solidFill>
                  <a:srgbClr val="000000"/>
                </a:solidFill>
                <a:effectLst/>
                <a:latin typeface="Arial" panose="020B0604020202020204" pitchFamily="34" charset="0"/>
              </a:rPr>
              <a:t> and Grafana running in individual containers and hosting the platform so it is accessible through the web, further requirements include allowing the user to edit or add a test plan, validate users input and having users create accounts before accessing the system.</a:t>
            </a:r>
            <a:endParaRPr dirty="0"/>
          </a:p>
        </p:txBody>
      </p:sp>
      <p:sp>
        <p:nvSpPr>
          <p:cNvPr id="196" name="Google Shape;196;gd125bf0da8_6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125bf0da8_6_1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development of this project followed an Agile approach throughout the 3 sprints, following key concepts such as: working over documentation, committing small working bits and adapting to change, this allowed us to dynamically </a:t>
            </a:r>
            <a:r>
              <a:rPr lang="en-US" sz="1800" b="0" i="0" u="none" strike="noStrike" dirty="0" err="1">
                <a:solidFill>
                  <a:srgbClr val="000000"/>
                </a:solidFill>
                <a:effectLst/>
                <a:latin typeface="Arial" panose="020B0604020202020204" pitchFamily="34" charset="0"/>
              </a:rPr>
              <a:t>organise</a:t>
            </a:r>
            <a:r>
              <a:rPr lang="en-US" sz="1800" b="0" i="0" u="none" strike="noStrike" dirty="0">
                <a:solidFill>
                  <a:srgbClr val="000000"/>
                </a:solidFill>
                <a:effectLst/>
                <a:latin typeface="Arial" panose="020B0604020202020204" pitchFamily="34" charset="0"/>
              </a:rPr>
              <a:t> and distribute the work, while being prepared to consider any unforeseen change every week.</a:t>
            </a:r>
            <a:endParaRPr dirty="0"/>
          </a:p>
        </p:txBody>
      </p:sp>
      <p:sp>
        <p:nvSpPr>
          <p:cNvPr id="204" name="Google Shape;204;gd125bf0da8_6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125bf0da8_6_1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Every week the team would gather and collaboratively think about the tasks to be accomplished throughout the week, these would be allocated considering individual skill and personal motivation, these would also be ranked and higher importance tasks would be </a:t>
            </a:r>
            <a:r>
              <a:rPr lang="en-US" sz="1800" b="0" i="0" u="none" strike="noStrike" dirty="0" err="1">
                <a:solidFill>
                  <a:srgbClr val="000000"/>
                </a:solidFill>
                <a:effectLst/>
                <a:latin typeface="Arial" panose="020B0604020202020204" pitchFamily="34" charset="0"/>
              </a:rPr>
              <a:t>prioritised</a:t>
            </a:r>
            <a:r>
              <a:rPr lang="en-US" sz="1800" b="0" i="0" u="none" strike="noStrike" dirty="0">
                <a:solidFill>
                  <a:srgbClr val="000000"/>
                </a:solidFill>
                <a:effectLst/>
                <a:latin typeface="Arial" panose="020B0604020202020204" pitchFamily="34" charset="0"/>
              </a:rPr>
              <a:t>. Unexpected shortcomings from meetings with the supervisor would be fitted into the current week.</a:t>
            </a:r>
            <a:endParaRPr dirty="0"/>
          </a:p>
        </p:txBody>
      </p:sp>
      <p:sp>
        <p:nvSpPr>
          <p:cNvPr id="209" name="Google Shape;209;gd125bf0da8_6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125bf0da8_6_1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Weekly tasks were stored and </a:t>
            </a:r>
            <a:r>
              <a:rPr lang="en-US" sz="1800" b="0" i="0" u="none" strike="noStrike" dirty="0" err="1">
                <a:solidFill>
                  <a:srgbClr val="000000"/>
                </a:solidFill>
                <a:effectLst/>
                <a:latin typeface="Arial" panose="020B0604020202020204" pitchFamily="34" charset="0"/>
              </a:rPr>
              <a:t>organised</a:t>
            </a:r>
            <a:r>
              <a:rPr lang="en-US" sz="1800" b="0" i="0" u="none" strike="noStrike" dirty="0">
                <a:solidFill>
                  <a:srgbClr val="000000"/>
                </a:solidFill>
                <a:effectLst/>
                <a:latin typeface="Arial" panose="020B0604020202020204" pitchFamily="34" charset="0"/>
              </a:rPr>
              <a:t> on a </a:t>
            </a:r>
            <a:r>
              <a:rPr lang="en-US" sz="1800" b="0" i="0" u="none" strike="noStrike" dirty="0" err="1">
                <a:solidFill>
                  <a:srgbClr val="000000"/>
                </a:solidFill>
                <a:effectLst/>
                <a:latin typeface="Arial" panose="020B0604020202020204" pitchFamily="34" charset="0"/>
              </a:rPr>
              <a:t>Github</a:t>
            </a:r>
            <a:r>
              <a:rPr lang="en-US" sz="1800" b="0" i="0" u="none" strike="noStrike" dirty="0">
                <a:solidFill>
                  <a:srgbClr val="000000"/>
                </a:solidFill>
                <a:effectLst/>
                <a:latin typeface="Arial" panose="020B0604020202020204" pitchFamily="34" charset="0"/>
              </a:rPr>
              <a:t> Projects </a:t>
            </a:r>
            <a:r>
              <a:rPr lang="en-US" sz="1800" b="0" i="0" u="none" strike="noStrike" dirty="0" err="1">
                <a:solidFill>
                  <a:srgbClr val="000000"/>
                </a:solidFill>
                <a:effectLst/>
                <a:latin typeface="Arial" panose="020B0604020202020204" pitchFamily="34" charset="0"/>
              </a:rPr>
              <a:t>kanban</a:t>
            </a:r>
            <a:r>
              <a:rPr lang="en-US" sz="1800" b="0" i="0" u="none" strike="noStrike" dirty="0">
                <a:solidFill>
                  <a:srgbClr val="000000"/>
                </a:solidFill>
                <a:effectLst/>
                <a:latin typeface="Arial" panose="020B0604020202020204" pitchFamily="34" charset="0"/>
              </a:rPr>
              <a:t> board, this board aimed to overview the completion status (tbc, in progress, done) of all tasks. These were represented by cards that are linked to pull requests, which allowed us to see the history of commits. Cards also held various information such as the author, milestone and category of a task.</a:t>
            </a:r>
            <a:endParaRPr dirty="0"/>
          </a:p>
        </p:txBody>
      </p:sp>
      <p:sp>
        <p:nvSpPr>
          <p:cNvPr id="217" name="Google Shape;217;gd125bf0da8_6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125bf0da8_15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actions script implemented aimed to automate the packaging and deployment of the application. The first job builds the application by executing a maven command, and the second one starts all the components, spinning up the project by executing the necessary </a:t>
            </a:r>
            <a:r>
              <a:rPr lang="en-US" sz="1800" b="0" i="0" u="none" strike="noStrike" dirty="0" err="1">
                <a:solidFill>
                  <a:srgbClr val="000000"/>
                </a:solidFill>
                <a:effectLst/>
                <a:latin typeface="Arial" panose="020B0604020202020204" pitchFamily="34" charset="0"/>
              </a:rPr>
              <a:t>ssh</a:t>
            </a:r>
            <a:r>
              <a:rPr lang="en-US" sz="1800" b="0" i="0" u="none" strike="noStrike" dirty="0">
                <a:solidFill>
                  <a:srgbClr val="000000"/>
                </a:solidFill>
                <a:effectLst/>
                <a:latin typeface="Arial" panose="020B0604020202020204" pitchFamily="34" charset="0"/>
              </a:rPr>
              <a:t> commands on the server through the script.</a:t>
            </a:r>
            <a:endParaRPr dirty="0"/>
          </a:p>
        </p:txBody>
      </p:sp>
      <p:sp>
        <p:nvSpPr>
          <p:cNvPr id="226" name="Google Shape;226;gd125bf0da8_1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d125bf0da8_6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d125bf0da8_6_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metrics used in our project derived from the main metrics used in other monitoring tools and include records start time, response status, time to load, latency, wait time and request size. These metrics were collaboratively decided as we came to the conclusion they would be the most useful to graphically represent to the user.</a:t>
            </a:r>
            <a:endParaRPr dirty="0"/>
          </a:p>
        </p:txBody>
      </p:sp>
      <p:sp>
        <p:nvSpPr>
          <p:cNvPr id="235" name="Google Shape;235;gd125bf0da8_6_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25"/>
        <p:cNvGrpSpPr/>
        <p:nvPr/>
      </p:nvGrpSpPr>
      <p:grpSpPr>
        <a:xfrm>
          <a:off x="0" y="0"/>
          <a:ext cx="0" cy="0"/>
          <a:chOff x="0" y="0"/>
          <a:chExt cx="0" cy="0"/>
        </a:xfrm>
      </p:grpSpPr>
      <p:sp>
        <p:nvSpPr>
          <p:cNvPr id="126" name="Google Shape;126;p25"/>
          <p:cNvSpPr/>
          <p:nvPr/>
        </p:nvSpPr>
        <p:spPr>
          <a:xfrm>
            <a:off x="0" y="0"/>
            <a:ext cx="9144000" cy="5143500"/>
          </a:xfrm>
          <a:prstGeom prst="rect">
            <a:avLst/>
          </a:prstGeom>
          <a:solidFill>
            <a:srgbClr val="274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 name="Google Shape;127;p25"/>
          <p:cNvCxnSpPr/>
          <p:nvPr/>
        </p:nvCxnSpPr>
        <p:spPr>
          <a:xfrm>
            <a:off x="831620" y="615325"/>
            <a:ext cx="7494300" cy="0"/>
          </a:xfrm>
          <a:prstGeom prst="straightConnector1">
            <a:avLst/>
          </a:prstGeom>
          <a:noFill/>
          <a:ln w="76200" cap="flat" cmpd="sng">
            <a:solidFill>
              <a:schemeClr val="lt1"/>
            </a:solidFill>
            <a:prstDash val="solid"/>
            <a:round/>
            <a:headEnd type="none" w="sm" len="sm"/>
            <a:tailEnd type="none" w="sm" len="sm"/>
          </a:ln>
        </p:spPr>
      </p:cxnSp>
      <p:sp>
        <p:nvSpPr>
          <p:cNvPr id="128" name="Google Shape;128;p25"/>
          <p:cNvSpPr txBox="1">
            <a:spLocks noGrp="1"/>
          </p:cNvSpPr>
          <p:nvPr>
            <p:ph type="title"/>
          </p:nvPr>
        </p:nvSpPr>
        <p:spPr>
          <a:xfrm>
            <a:off x="832600" y="844000"/>
            <a:ext cx="6419700" cy="15504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29" name="Google Shape;129;p25"/>
          <p:cNvSpPr txBox="1">
            <a:spLocks noGrp="1"/>
          </p:cNvSpPr>
          <p:nvPr>
            <p:ph type="body" idx="1"/>
          </p:nvPr>
        </p:nvSpPr>
        <p:spPr>
          <a:xfrm>
            <a:off x="832600" y="2623075"/>
            <a:ext cx="2436000" cy="1967400"/>
          </a:xfrm>
          <a:prstGeom prst="rect">
            <a:avLst/>
          </a:prstGeom>
          <a:noFill/>
        </p:spPr>
        <p:txBody>
          <a:bodyPr spcFirstLastPara="1" wrap="square" lIns="68575" tIns="34275" rIns="68575" bIns="34275" anchor="t" anchorCtr="0">
            <a:normAutofit/>
          </a:bodyPr>
          <a:lstStyle>
            <a:lvl1pPr marL="457200" lvl="0" indent="-317500" algn="l">
              <a:lnSpc>
                <a:spcPct val="115000"/>
              </a:lnSpc>
              <a:spcBef>
                <a:spcPts val="80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30" name="Google Shape;130;p25"/>
          <p:cNvSpPr txBox="1">
            <a:spLocks noGrp="1"/>
          </p:cNvSpPr>
          <p:nvPr>
            <p:ph type="body" idx="2"/>
          </p:nvPr>
        </p:nvSpPr>
        <p:spPr>
          <a:xfrm>
            <a:off x="3372189" y="2623075"/>
            <a:ext cx="2436000" cy="1967400"/>
          </a:xfrm>
          <a:prstGeom prst="rect">
            <a:avLst/>
          </a:prstGeom>
          <a:noFill/>
        </p:spPr>
        <p:txBody>
          <a:bodyPr spcFirstLastPara="1" wrap="square" lIns="68575" tIns="34275" rIns="68575" bIns="34275" anchor="t" anchorCtr="0">
            <a:normAutofit/>
          </a:bodyPr>
          <a:lstStyle>
            <a:lvl1pPr marL="457200" lvl="0" indent="-317500" algn="l">
              <a:lnSpc>
                <a:spcPct val="115000"/>
              </a:lnSpc>
              <a:spcBef>
                <a:spcPts val="80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31" name="Google Shape;131;p25"/>
          <p:cNvSpPr txBox="1">
            <a:spLocks noGrp="1"/>
          </p:cNvSpPr>
          <p:nvPr>
            <p:ph type="body" idx="3"/>
          </p:nvPr>
        </p:nvSpPr>
        <p:spPr>
          <a:xfrm>
            <a:off x="5911778" y="2623075"/>
            <a:ext cx="2436000" cy="1967400"/>
          </a:xfrm>
          <a:prstGeom prst="rect">
            <a:avLst/>
          </a:prstGeom>
          <a:noFill/>
        </p:spPr>
        <p:txBody>
          <a:bodyPr spcFirstLastPara="1" wrap="square" lIns="68575" tIns="34275" rIns="68575" bIns="34275" anchor="t" anchorCtr="0">
            <a:normAutofit/>
          </a:bodyPr>
          <a:lstStyle>
            <a:lvl1pPr marL="457200" lvl="0" indent="-317500" algn="l">
              <a:lnSpc>
                <a:spcPct val="115000"/>
              </a:lnSpc>
              <a:spcBef>
                <a:spcPts val="80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32" name="Google Shape;132;p25"/>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2D3142"/>
        </a:solidFill>
        <a:effectLst/>
      </p:bgPr>
    </p:bg>
    <p:spTree>
      <p:nvGrpSpPr>
        <p:cNvPr id="1" name="Shape 133"/>
        <p:cNvGrpSpPr/>
        <p:nvPr/>
      </p:nvGrpSpPr>
      <p:grpSpPr>
        <a:xfrm>
          <a:off x="0" y="0"/>
          <a:ext cx="0" cy="0"/>
          <a:chOff x="0" y="0"/>
          <a:chExt cx="0" cy="0"/>
        </a:xfrm>
      </p:grpSpPr>
      <p:sp>
        <p:nvSpPr>
          <p:cNvPr id="134" name="Google Shape;134;p26"/>
          <p:cNvSpPr/>
          <p:nvPr/>
        </p:nvSpPr>
        <p:spPr>
          <a:xfrm>
            <a:off x="0" y="0"/>
            <a:ext cx="9144000" cy="5143500"/>
          </a:xfrm>
          <a:prstGeom prst="rect">
            <a:avLst/>
          </a:prstGeom>
          <a:solidFill>
            <a:srgbClr val="274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p:nvPr/>
        </p:nvSpPr>
        <p:spPr>
          <a:xfrm>
            <a:off x="318029" y="318875"/>
            <a:ext cx="8470800" cy="4505700"/>
          </a:xfrm>
          <a:prstGeom prst="rect">
            <a:avLst/>
          </a:prstGeom>
          <a:solidFill>
            <a:srgbClr val="274C2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141725" y="656801"/>
            <a:ext cx="8860500" cy="3858300"/>
          </a:xfrm>
          <a:prstGeom prst="rect">
            <a:avLst/>
          </a:prstGeom>
          <a:solidFill>
            <a:srgbClr val="274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txBox="1">
            <a:spLocks noGrp="1"/>
          </p:cNvSpPr>
          <p:nvPr>
            <p:ph type="title"/>
          </p:nvPr>
        </p:nvSpPr>
        <p:spPr>
          <a:xfrm>
            <a:off x="1350600" y="977425"/>
            <a:ext cx="6442800" cy="1331400"/>
          </a:xfrm>
          <a:prstGeom prst="rect">
            <a:avLst/>
          </a:prstGeom>
          <a:noFill/>
          <a:ln>
            <a:noFill/>
          </a:ln>
        </p:spPr>
        <p:txBody>
          <a:bodyPr spcFirstLastPara="1" wrap="square" lIns="68575" tIns="34275" rIns="68575" bIns="34275" anchor="ctr" anchorCtr="0">
            <a:normAutofit/>
          </a:bodyPr>
          <a:lstStyle>
            <a:lvl1pPr lvl="0" algn="ctr">
              <a:lnSpc>
                <a:spcPct val="100000"/>
              </a:lnSpc>
              <a:spcBef>
                <a:spcPts val="0"/>
              </a:spcBef>
              <a:spcAft>
                <a:spcPts val="0"/>
              </a:spcAft>
              <a:buClr>
                <a:srgbClr val="F2D7EE"/>
              </a:buClr>
              <a:buSzPts val="3000"/>
              <a:buNone/>
              <a:defRPr sz="3000" b="1">
                <a:solidFill>
                  <a:srgbClr val="F2D7EE"/>
                </a:solidFill>
              </a:defRPr>
            </a:lvl1pPr>
            <a:lvl2pPr lvl="1" algn="ctr">
              <a:lnSpc>
                <a:spcPct val="100000"/>
              </a:lnSpc>
              <a:spcBef>
                <a:spcPts val="0"/>
              </a:spcBef>
              <a:spcAft>
                <a:spcPts val="0"/>
              </a:spcAft>
              <a:buClr>
                <a:srgbClr val="F2D7EE"/>
              </a:buClr>
              <a:buSzPts val="3200"/>
              <a:buNone/>
              <a:defRPr sz="3200" b="1">
                <a:solidFill>
                  <a:srgbClr val="F2D7EE"/>
                </a:solidFill>
              </a:defRPr>
            </a:lvl2pPr>
            <a:lvl3pPr lvl="2" algn="ctr">
              <a:lnSpc>
                <a:spcPct val="100000"/>
              </a:lnSpc>
              <a:spcBef>
                <a:spcPts val="0"/>
              </a:spcBef>
              <a:spcAft>
                <a:spcPts val="0"/>
              </a:spcAft>
              <a:buClr>
                <a:srgbClr val="F2D7EE"/>
              </a:buClr>
              <a:buSzPts val="3200"/>
              <a:buNone/>
              <a:defRPr sz="3200" b="1">
                <a:solidFill>
                  <a:srgbClr val="F2D7EE"/>
                </a:solidFill>
              </a:defRPr>
            </a:lvl3pPr>
            <a:lvl4pPr lvl="3" algn="ctr">
              <a:lnSpc>
                <a:spcPct val="100000"/>
              </a:lnSpc>
              <a:spcBef>
                <a:spcPts val="0"/>
              </a:spcBef>
              <a:spcAft>
                <a:spcPts val="0"/>
              </a:spcAft>
              <a:buClr>
                <a:srgbClr val="F2D7EE"/>
              </a:buClr>
              <a:buSzPts val="3200"/>
              <a:buNone/>
              <a:defRPr sz="3200" b="1">
                <a:solidFill>
                  <a:srgbClr val="F2D7EE"/>
                </a:solidFill>
              </a:defRPr>
            </a:lvl4pPr>
            <a:lvl5pPr lvl="4" algn="ctr">
              <a:lnSpc>
                <a:spcPct val="100000"/>
              </a:lnSpc>
              <a:spcBef>
                <a:spcPts val="0"/>
              </a:spcBef>
              <a:spcAft>
                <a:spcPts val="0"/>
              </a:spcAft>
              <a:buClr>
                <a:srgbClr val="F2D7EE"/>
              </a:buClr>
              <a:buSzPts val="3200"/>
              <a:buNone/>
              <a:defRPr sz="3200" b="1">
                <a:solidFill>
                  <a:srgbClr val="F2D7EE"/>
                </a:solidFill>
              </a:defRPr>
            </a:lvl5pPr>
            <a:lvl6pPr lvl="5" algn="ctr">
              <a:lnSpc>
                <a:spcPct val="100000"/>
              </a:lnSpc>
              <a:spcBef>
                <a:spcPts val="0"/>
              </a:spcBef>
              <a:spcAft>
                <a:spcPts val="0"/>
              </a:spcAft>
              <a:buClr>
                <a:srgbClr val="F2D7EE"/>
              </a:buClr>
              <a:buSzPts val="3200"/>
              <a:buNone/>
              <a:defRPr sz="3200" b="1">
                <a:solidFill>
                  <a:srgbClr val="F2D7EE"/>
                </a:solidFill>
              </a:defRPr>
            </a:lvl6pPr>
            <a:lvl7pPr lvl="6" algn="ctr">
              <a:lnSpc>
                <a:spcPct val="100000"/>
              </a:lnSpc>
              <a:spcBef>
                <a:spcPts val="0"/>
              </a:spcBef>
              <a:spcAft>
                <a:spcPts val="0"/>
              </a:spcAft>
              <a:buClr>
                <a:srgbClr val="F2D7EE"/>
              </a:buClr>
              <a:buSzPts val="3200"/>
              <a:buNone/>
              <a:defRPr sz="3200" b="1">
                <a:solidFill>
                  <a:srgbClr val="F2D7EE"/>
                </a:solidFill>
              </a:defRPr>
            </a:lvl7pPr>
            <a:lvl8pPr lvl="7" algn="ctr">
              <a:lnSpc>
                <a:spcPct val="100000"/>
              </a:lnSpc>
              <a:spcBef>
                <a:spcPts val="0"/>
              </a:spcBef>
              <a:spcAft>
                <a:spcPts val="0"/>
              </a:spcAft>
              <a:buClr>
                <a:srgbClr val="F2D7EE"/>
              </a:buClr>
              <a:buSzPts val="3200"/>
              <a:buNone/>
              <a:defRPr sz="3200" b="1">
                <a:solidFill>
                  <a:srgbClr val="F2D7EE"/>
                </a:solidFill>
              </a:defRPr>
            </a:lvl8pPr>
            <a:lvl9pPr lvl="8" algn="ctr">
              <a:lnSpc>
                <a:spcPct val="100000"/>
              </a:lnSpc>
              <a:spcBef>
                <a:spcPts val="0"/>
              </a:spcBef>
              <a:spcAft>
                <a:spcPts val="0"/>
              </a:spcAft>
              <a:buClr>
                <a:srgbClr val="F2D7EE"/>
              </a:buClr>
              <a:buSzPts val="3200"/>
              <a:buNone/>
              <a:defRPr sz="3200" b="1">
                <a:solidFill>
                  <a:srgbClr val="F2D7EE"/>
                </a:solidFill>
              </a:defRPr>
            </a:lvl9pPr>
          </a:lstStyle>
          <a:p>
            <a:endParaRPr/>
          </a:p>
        </p:txBody>
      </p:sp>
      <p:sp>
        <p:nvSpPr>
          <p:cNvPr id="138" name="Google Shape;138;p26"/>
          <p:cNvSpPr txBox="1">
            <a:spLocks noGrp="1"/>
          </p:cNvSpPr>
          <p:nvPr>
            <p:ph type="body" idx="1"/>
          </p:nvPr>
        </p:nvSpPr>
        <p:spPr>
          <a:xfrm>
            <a:off x="1350600" y="2574700"/>
            <a:ext cx="6442800" cy="1623900"/>
          </a:xfrm>
          <a:prstGeom prst="rect">
            <a:avLst/>
          </a:prstGeom>
          <a:noFill/>
          <a:ln>
            <a:noFill/>
          </a:ln>
        </p:spPr>
        <p:txBody>
          <a:bodyPr spcFirstLastPara="1" wrap="square" lIns="68575" tIns="34275" rIns="68575" bIns="34275" anchor="t" anchorCtr="0">
            <a:normAutofit/>
          </a:bodyPr>
          <a:lstStyle>
            <a:lvl1pPr marL="457200" lvl="0" indent="-317500" algn="ctr">
              <a:lnSpc>
                <a:spcPct val="115000"/>
              </a:lnSpc>
              <a:spcBef>
                <a:spcPts val="800"/>
              </a:spcBef>
              <a:spcAft>
                <a:spcPts val="0"/>
              </a:spcAft>
              <a:buClr>
                <a:srgbClr val="F2D7EE"/>
              </a:buClr>
              <a:buSzPts val="1400"/>
              <a:buChar char="•"/>
              <a:defRPr sz="1400">
                <a:solidFill>
                  <a:srgbClr val="F2D7EE"/>
                </a:solidFill>
              </a:defRPr>
            </a:lvl1pPr>
            <a:lvl2pPr marL="914400" lvl="1" indent="-304800" algn="ctr">
              <a:lnSpc>
                <a:spcPct val="115000"/>
              </a:lnSpc>
              <a:spcBef>
                <a:spcPts val="1600"/>
              </a:spcBef>
              <a:spcAft>
                <a:spcPts val="0"/>
              </a:spcAft>
              <a:buClr>
                <a:srgbClr val="F2D7EE"/>
              </a:buClr>
              <a:buSzPts val="1200"/>
              <a:buChar char="•"/>
              <a:defRPr sz="1200">
                <a:solidFill>
                  <a:srgbClr val="F2D7EE"/>
                </a:solidFill>
              </a:defRPr>
            </a:lvl2pPr>
            <a:lvl3pPr marL="1371600" lvl="2" indent="-304800" algn="ctr">
              <a:lnSpc>
                <a:spcPct val="115000"/>
              </a:lnSpc>
              <a:spcBef>
                <a:spcPts val="1600"/>
              </a:spcBef>
              <a:spcAft>
                <a:spcPts val="0"/>
              </a:spcAft>
              <a:buClr>
                <a:srgbClr val="F2D7EE"/>
              </a:buClr>
              <a:buSzPts val="1200"/>
              <a:buChar char="•"/>
              <a:defRPr sz="1200">
                <a:solidFill>
                  <a:srgbClr val="F2D7EE"/>
                </a:solidFill>
              </a:defRPr>
            </a:lvl3pPr>
            <a:lvl4pPr marL="1828800" lvl="3" indent="-304800" algn="ctr">
              <a:lnSpc>
                <a:spcPct val="115000"/>
              </a:lnSpc>
              <a:spcBef>
                <a:spcPts val="1600"/>
              </a:spcBef>
              <a:spcAft>
                <a:spcPts val="0"/>
              </a:spcAft>
              <a:buClr>
                <a:srgbClr val="F2D7EE"/>
              </a:buClr>
              <a:buSzPts val="1200"/>
              <a:buChar char="•"/>
              <a:defRPr sz="1200">
                <a:solidFill>
                  <a:srgbClr val="F2D7EE"/>
                </a:solidFill>
              </a:defRPr>
            </a:lvl4pPr>
            <a:lvl5pPr marL="2286000" lvl="4" indent="-304800" algn="ctr">
              <a:lnSpc>
                <a:spcPct val="115000"/>
              </a:lnSpc>
              <a:spcBef>
                <a:spcPts val="1600"/>
              </a:spcBef>
              <a:spcAft>
                <a:spcPts val="0"/>
              </a:spcAft>
              <a:buClr>
                <a:srgbClr val="F2D7EE"/>
              </a:buClr>
              <a:buSzPts val="1200"/>
              <a:buChar char="•"/>
              <a:defRPr sz="1200">
                <a:solidFill>
                  <a:srgbClr val="F2D7EE"/>
                </a:solidFill>
              </a:defRPr>
            </a:lvl5pPr>
            <a:lvl6pPr marL="2743200" lvl="5" indent="-304800" algn="ctr">
              <a:lnSpc>
                <a:spcPct val="115000"/>
              </a:lnSpc>
              <a:spcBef>
                <a:spcPts val="1600"/>
              </a:spcBef>
              <a:spcAft>
                <a:spcPts val="0"/>
              </a:spcAft>
              <a:buClr>
                <a:srgbClr val="F2D7EE"/>
              </a:buClr>
              <a:buSzPts val="1200"/>
              <a:buChar char="•"/>
              <a:defRPr sz="1200">
                <a:solidFill>
                  <a:srgbClr val="F2D7EE"/>
                </a:solidFill>
              </a:defRPr>
            </a:lvl6pPr>
            <a:lvl7pPr marL="3200400" lvl="6" indent="-304800" algn="ctr">
              <a:lnSpc>
                <a:spcPct val="115000"/>
              </a:lnSpc>
              <a:spcBef>
                <a:spcPts val="1600"/>
              </a:spcBef>
              <a:spcAft>
                <a:spcPts val="0"/>
              </a:spcAft>
              <a:buClr>
                <a:srgbClr val="F2D7EE"/>
              </a:buClr>
              <a:buSzPts val="1200"/>
              <a:buChar char="•"/>
              <a:defRPr sz="1200">
                <a:solidFill>
                  <a:srgbClr val="F2D7EE"/>
                </a:solidFill>
              </a:defRPr>
            </a:lvl7pPr>
            <a:lvl8pPr marL="3657600" lvl="7" indent="-304800" algn="ctr">
              <a:lnSpc>
                <a:spcPct val="115000"/>
              </a:lnSpc>
              <a:spcBef>
                <a:spcPts val="1600"/>
              </a:spcBef>
              <a:spcAft>
                <a:spcPts val="0"/>
              </a:spcAft>
              <a:buClr>
                <a:srgbClr val="F2D7EE"/>
              </a:buClr>
              <a:buSzPts val="1200"/>
              <a:buChar char="•"/>
              <a:defRPr sz="1200">
                <a:solidFill>
                  <a:srgbClr val="F2D7EE"/>
                </a:solidFill>
              </a:defRPr>
            </a:lvl8pPr>
            <a:lvl9pPr marL="4114800" lvl="8" indent="-304800" algn="ctr">
              <a:lnSpc>
                <a:spcPct val="115000"/>
              </a:lnSpc>
              <a:spcBef>
                <a:spcPts val="1600"/>
              </a:spcBef>
              <a:spcAft>
                <a:spcPts val="1600"/>
              </a:spcAft>
              <a:buClr>
                <a:srgbClr val="F2D7EE"/>
              </a:buClr>
              <a:buSzPts val="1200"/>
              <a:buChar char="•"/>
              <a:defRPr sz="1200">
                <a:solidFill>
                  <a:srgbClr val="F2D7EE"/>
                </a:solidFill>
              </a:defRPr>
            </a:lvl9pPr>
          </a:lstStyle>
          <a:p>
            <a:endParaRPr/>
          </a:p>
        </p:txBody>
      </p:sp>
      <p:sp>
        <p:nvSpPr>
          <p:cNvPr id="139" name="Google Shape;139;p26"/>
          <p:cNvSpPr txBox="1">
            <a:spLocks noGrp="1"/>
          </p:cNvSpPr>
          <p:nvPr>
            <p:ph type="sldNum" idx="12"/>
          </p:nvPr>
        </p:nvSpPr>
        <p:spPr>
          <a:xfrm>
            <a:off x="8497999" y="4688759"/>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140"/>
        <p:cNvGrpSpPr/>
        <p:nvPr/>
      </p:nvGrpSpPr>
      <p:grpSpPr>
        <a:xfrm>
          <a:off x="0" y="0"/>
          <a:ext cx="0" cy="0"/>
          <a:chOff x="0" y="0"/>
          <a:chExt cx="0" cy="0"/>
        </a:xfrm>
      </p:grpSpPr>
      <p:sp>
        <p:nvSpPr>
          <p:cNvPr id="141" name="Google Shape;141;p27"/>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29" y="0"/>
            <a:ext cx="9144000" cy="1741500"/>
          </a:xfrm>
          <a:prstGeom prst="rect">
            <a:avLst/>
          </a:prstGeom>
          <a:solidFill>
            <a:srgbClr val="274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7"/>
          <p:cNvSpPr/>
          <p:nvPr/>
        </p:nvSpPr>
        <p:spPr>
          <a:xfrm rot="-5400000">
            <a:off x="7406225" y="300"/>
            <a:ext cx="1738200" cy="1737300"/>
          </a:xfrm>
          <a:prstGeom prst="rtTriangle">
            <a:avLst/>
          </a:prstGeom>
          <a:solidFill>
            <a:srgbClr val="FFFFFF">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7"/>
          <p:cNvSpPr txBox="1">
            <a:spLocks noGrp="1"/>
          </p:cNvSpPr>
          <p:nvPr>
            <p:ph type="title"/>
          </p:nvPr>
        </p:nvSpPr>
        <p:spPr>
          <a:xfrm>
            <a:off x="324475" y="148225"/>
            <a:ext cx="5244900" cy="13737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None/>
              <a:defRPr sz="2800" b="1">
                <a:solidFill>
                  <a:srgbClr val="FFFFFF"/>
                </a:solidFill>
              </a:defRPr>
            </a:lvl1pPr>
            <a:lvl2pPr lvl="1" algn="l">
              <a:lnSpc>
                <a:spcPct val="100000"/>
              </a:lnSpc>
              <a:spcBef>
                <a:spcPts val="0"/>
              </a:spcBef>
              <a:spcAft>
                <a:spcPts val="0"/>
              </a:spcAft>
              <a:buNone/>
              <a:defRPr sz="2800" b="1">
                <a:solidFill>
                  <a:srgbClr val="FFFFFF"/>
                </a:solidFill>
              </a:defRPr>
            </a:lvl2pPr>
            <a:lvl3pPr lvl="2" algn="l">
              <a:lnSpc>
                <a:spcPct val="100000"/>
              </a:lnSpc>
              <a:spcBef>
                <a:spcPts val="0"/>
              </a:spcBef>
              <a:spcAft>
                <a:spcPts val="0"/>
              </a:spcAft>
              <a:buNone/>
              <a:defRPr sz="2800" b="1">
                <a:solidFill>
                  <a:srgbClr val="FFFFFF"/>
                </a:solidFill>
              </a:defRPr>
            </a:lvl3pPr>
            <a:lvl4pPr lvl="3" algn="l">
              <a:lnSpc>
                <a:spcPct val="100000"/>
              </a:lnSpc>
              <a:spcBef>
                <a:spcPts val="0"/>
              </a:spcBef>
              <a:spcAft>
                <a:spcPts val="0"/>
              </a:spcAft>
              <a:buNone/>
              <a:defRPr sz="2800" b="1">
                <a:solidFill>
                  <a:srgbClr val="FFFFFF"/>
                </a:solidFill>
              </a:defRPr>
            </a:lvl4pPr>
            <a:lvl5pPr lvl="4" algn="l">
              <a:lnSpc>
                <a:spcPct val="100000"/>
              </a:lnSpc>
              <a:spcBef>
                <a:spcPts val="0"/>
              </a:spcBef>
              <a:spcAft>
                <a:spcPts val="0"/>
              </a:spcAft>
              <a:buNone/>
              <a:defRPr sz="2800" b="1">
                <a:solidFill>
                  <a:srgbClr val="FFFFFF"/>
                </a:solidFill>
              </a:defRPr>
            </a:lvl5pPr>
            <a:lvl6pPr lvl="5" algn="l">
              <a:lnSpc>
                <a:spcPct val="100000"/>
              </a:lnSpc>
              <a:spcBef>
                <a:spcPts val="0"/>
              </a:spcBef>
              <a:spcAft>
                <a:spcPts val="0"/>
              </a:spcAft>
              <a:buNone/>
              <a:defRPr sz="2800" b="1">
                <a:solidFill>
                  <a:srgbClr val="FFFFFF"/>
                </a:solidFill>
              </a:defRPr>
            </a:lvl6pPr>
            <a:lvl7pPr lvl="6" algn="l">
              <a:lnSpc>
                <a:spcPct val="100000"/>
              </a:lnSpc>
              <a:spcBef>
                <a:spcPts val="0"/>
              </a:spcBef>
              <a:spcAft>
                <a:spcPts val="0"/>
              </a:spcAft>
              <a:buNone/>
              <a:defRPr sz="2800" b="1">
                <a:solidFill>
                  <a:srgbClr val="FFFFFF"/>
                </a:solidFill>
              </a:defRPr>
            </a:lvl7pPr>
            <a:lvl8pPr lvl="7" algn="l">
              <a:lnSpc>
                <a:spcPct val="100000"/>
              </a:lnSpc>
              <a:spcBef>
                <a:spcPts val="0"/>
              </a:spcBef>
              <a:spcAft>
                <a:spcPts val="0"/>
              </a:spcAft>
              <a:buNone/>
              <a:defRPr sz="2800" b="1">
                <a:solidFill>
                  <a:srgbClr val="FFFFFF"/>
                </a:solidFill>
              </a:defRPr>
            </a:lvl8pPr>
            <a:lvl9pPr lvl="8" algn="l">
              <a:lnSpc>
                <a:spcPct val="100000"/>
              </a:lnSpc>
              <a:spcBef>
                <a:spcPts val="0"/>
              </a:spcBef>
              <a:spcAft>
                <a:spcPts val="0"/>
              </a:spcAft>
              <a:buNone/>
              <a:defRPr sz="2800" b="1">
                <a:solidFill>
                  <a:srgbClr val="FFFFFF"/>
                </a:solidFill>
              </a:defRPr>
            </a:lvl9pPr>
          </a:lstStyle>
          <a:p>
            <a:endParaRPr/>
          </a:p>
        </p:txBody>
      </p:sp>
      <p:sp>
        <p:nvSpPr>
          <p:cNvPr id="145" name="Google Shape;145;p27"/>
          <p:cNvSpPr txBox="1">
            <a:spLocks noGrp="1"/>
          </p:cNvSpPr>
          <p:nvPr>
            <p:ph type="body" idx="1"/>
          </p:nvPr>
        </p:nvSpPr>
        <p:spPr>
          <a:xfrm>
            <a:off x="324475" y="1920450"/>
            <a:ext cx="8494800" cy="2704200"/>
          </a:xfrm>
          <a:prstGeom prst="rect">
            <a:avLst/>
          </a:prstGeom>
          <a:noFill/>
          <a:ln>
            <a:noFill/>
          </a:ln>
        </p:spPr>
        <p:txBody>
          <a:bodyPr spcFirstLastPara="1" wrap="square" lIns="68575" tIns="34275" rIns="68575" bIns="34275" anchor="t" anchorCtr="0">
            <a:normAutofit/>
          </a:bodyPr>
          <a:lstStyle>
            <a:lvl1pPr marL="457200" lvl="0" indent="-342900" algn="l">
              <a:lnSpc>
                <a:spcPct val="115000"/>
              </a:lnSpc>
              <a:spcBef>
                <a:spcPts val="800"/>
              </a:spcBef>
              <a:spcAft>
                <a:spcPts val="0"/>
              </a:spcAft>
              <a:buClr>
                <a:srgbClr val="616161"/>
              </a:buClr>
              <a:buSzPts val="1800"/>
              <a:buChar char="•"/>
              <a:defRPr sz="1800">
                <a:solidFill>
                  <a:srgbClr val="616161"/>
                </a:solidFill>
              </a:defRPr>
            </a:lvl1pPr>
            <a:lvl2pPr marL="914400" lvl="1" indent="-342900" algn="l">
              <a:lnSpc>
                <a:spcPct val="115000"/>
              </a:lnSpc>
              <a:spcBef>
                <a:spcPts val="1600"/>
              </a:spcBef>
              <a:spcAft>
                <a:spcPts val="0"/>
              </a:spcAft>
              <a:buClr>
                <a:srgbClr val="616161"/>
              </a:buClr>
              <a:buSzPts val="1800"/>
              <a:buChar char="•"/>
              <a:defRPr sz="1400">
                <a:solidFill>
                  <a:srgbClr val="616161"/>
                </a:solidFill>
              </a:defRPr>
            </a:lvl2pPr>
            <a:lvl3pPr marL="1371600" lvl="2" indent="-323850" algn="l">
              <a:lnSpc>
                <a:spcPct val="115000"/>
              </a:lnSpc>
              <a:spcBef>
                <a:spcPts val="1600"/>
              </a:spcBef>
              <a:spcAft>
                <a:spcPts val="0"/>
              </a:spcAft>
              <a:buClr>
                <a:srgbClr val="616161"/>
              </a:buClr>
              <a:buSzPts val="1500"/>
              <a:buChar char="•"/>
              <a:defRPr sz="1400">
                <a:solidFill>
                  <a:srgbClr val="616161"/>
                </a:solidFill>
              </a:defRPr>
            </a:lvl3pPr>
            <a:lvl4pPr marL="1828800" lvl="3" indent="-317500" algn="l">
              <a:lnSpc>
                <a:spcPct val="115000"/>
              </a:lnSpc>
              <a:spcBef>
                <a:spcPts val="1600"/>
              </a:spcBef>
              <a:spcAft>
                <a:spcPts val="0"/>
              </a:spcAft>
              <a:buClr>
                <a:srgbClr val="616161"/>
              </a:buClr>
              <a:buSzPts val="1400"/>
              <a:buChar char="•"/>
              <a:defRPr sz="1400">
                <a:solidFill>
                  <a:srgbClr val="616161"/>
                </a:solidFill>
              </a:defRPr>
            </a:lvl4pPr>
            <a:lvl5pPr marL="2286000" lvl="4" indent="-317500" algn="l">
              <a:lnSpc>
                <a:spcPct val="115000"/>
              </a:lnSpc>
              <a:spcBef>
                <a:spcPts val="1600"/>
              </a:spcBef>
              <a:spcAft>
                <a:spcPts val="0"/>
              </a:spcAft>
              <a:buClr>
                <a:srgbClr val="616161"/>
              </a:buClr>
              <a:buSzPts val="1400"/>
              <a:buChar char="•"/>
              <a:defRPr sz="1400">
                <a:solidFill>
                  <a:srgbClr val="616161"/>
                </a:solidFill>
              </a:defRPr>
            </a:lvl5pPr>
            <a:lvl6pPr marL="2743200" lvl="5" indent="-317500" algn="l">
              <a:lnSpc>
                <a:spcPct val="115000"/>
              </a:lnSpc>
              <a:spcBef>
                <a:spcPts val="1600"/>
              </a:spcBef>
              <a:spcAft>
                <a:spcPts val="0"/>
              </a:spcAft>
              <a:buClr>
                <a:srgbClr val="616161"/>
              </a:buClr>
              <a:buSzPts val="1400"/>
              <a:buChar char="•"/>
              <a:defRPr sz="1400">
                <a:solidFill>
                  <a:srgbClr val="616161"/>
                </a:solidFill>
              </a:defRPr>
            </a:lvl6pPr>
            <a:lvl7pPr marL="3200400" lvl="6" indent="-317500" algn="l">
              <a:lnSpc>
                <a:spcPct val="115000"/>
              </a:lnSpc>
              <a:spcBef>
                <a:spcPts val="1600"/>
              </a:spcBef>
              <a:spcAft>
                <a:spcPts val="0"/>
              </a:spcAft>
              <a:buClr>
                <a:srgbClr val="616161"/>
              </a:buClr>
              <a:buSzPts val="1400"/>
              <a:buChar char="•"/>
              <a:defRPr sz="1400">
                <a:solidFill>
                  <a:srgbClr val="616161"/>
                </a:solidFill>
              </a:defRPr>
            </a:lvl7pPr>
            <a:lvl8pPr marL="3657600" lvl="7" indent="-317500" algn="l">
              <a:lnSpc>
                <a:spcPct val="115000"/>
              </a:lnSpc>
              <a:spcBef>
                <a:spcPts val="1600"/>
              </a:spcBef>
              <a:spcAft>
                <a:spcPts val="0"/>
              </a:spcAft>
              <a:buClr>
                <a:srgbClr val="616161"/>
              </a:buClr>
              <a:buSzPts val="1400"/>
              <a:buChar char="•"/>
              <a:defRPr sz="1400">
                <a:solidFill>
                  <a:srgbClr val="616161"/>
                </a:solidFill>
              </a:defRPr>
            </a:lvl8pPr>
            <a:lvl9pPr marL="4114800" lvl="8" indent="-317500" algn="l">
              <a:lnSpc>
                <a:spcPct val="115000"/>
              </a:lnSpc>
              <a:spcBef>
                <a:spcPts val="1600"/>
              </a:spcBef>
              <a:spcAft>
                <a:spcPts val="1600"/>
              </a:spcAft>
              <a:buClr>
                <a:srgbClr val="616161"/>
              </a:buClr>
              <a:buSzPts val="1400"/>
              <a:buChar char="•"/>
              <a:defRPr sz="1400">
                <a:solidFill>
                  <a:srgbClr val="616161"/>
                </a:solidFill>
              </a:defRPr>
            </a:lvl9pPr>
          </a:lstStyle>
          <a:p>
            <a:endParaRPr/>
          </a:p>
        </p:txBody>
      </p:sp>
      <p:sp>
        <p:nvSpPr>
          <p:cNvPr id="146" name="Google Shape;146;p27"/>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3">
  <p:cSld name="AUTOLAYOUT_3">
    <p:spTree>
      <p:nvGrpSpPr>
        <p:cNvPr id="1" name="Shape 147"/>
        <p:cNvGrpSpPr/>
        <p:nvPr/>
      </p:nvGrpSpPr>
      <p:grpSpPr>
        <a:xfrm>
          <a:off x="0" y="0"/>
          <a:ext cx="0" cy="0"/>
          <a:chOff x="0" y="0"/>
          <a:chExt cx="0" cy="0"/>
        </a:xfrm>
      </p:grpSpPr>
      <p:sp>
        <p:nvSpPr>
          <p:cNvPr id="148" name="Google Shape;148;p28"/>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0" y="0"/>
            <a:ext cx="3789300" cy="5143500"/>
          </a:xfrm>
          <a:prstGeom prst="rect">
            <a:avLst/>
          </a:prstGeom>
          <a:solidFill>
            <a:srgbClr val="274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txBox="1">
            <a:spLocks noGrp="1"/>
          </p:cNvSpPr>
          <p:nvPr>
            <p:ph type="title"/>
          </p:nvPr>
        </p:nvSpPr>
        <p:spPr>
          <a:xfrm>
            <a:off x="265500" y="316700"/>
            <a:ext cx="3163500" cy="26076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151" name="Google Shape;151;p28"/>
          <p:cNvSpPr txBox="1">
            <a:spLocks noGrp="1"/>
          </p:cNvSpPr>
          <p:nvPr>
            <p:ph type="body" idx="1"/>
          </p:nvPr>
        </p:nvSpPr>
        <p:spPr>
          <a:xfrm>
            <a:off x="4283675" y="316700"/>
            <a:ext cx="4407300" cy="3834000"/>
          </a:xfrm>
          <a:prstGeom prst="rect">
            <a:avLst/>
          </a:prstGeom>
          <a:noFill/>
          <a:ln>
            <a:noFill/>
          </a:ln>
        </p:spPr>
        <p:txBody>
          <a:bodyPr spcFirstLastPara="1" wrap="square" lIns="68575" tIns="34275" rIns="68575" bIns="34275" anchor="t" anchorCtr="0">
            <a:normAutofit/>
          </a:bodyPr>
          <a:lstStyle>
            <a:lvl1pPr marL="457200" lvl="0" indent="-342900" algn="l">
              <a:lnSpc>
                <a:spcPct val="115000"/>
              </a:lnSpc>
              <a:spcBef>
                <a:spcPts val="800"/>
              </a:spcBef>
              <a:spcAft>
                <a:spcPts val="0"/>
              </a:spcAft>
              <a:buClr>
                <a:srgbClr val="FFFFFF"/>
              </a:buClr>
              <a:buSzPts val="1800"/>
              <a:buChar char="•"/>
              <a:defRPr sz="1800">
                <a:solidFill>
                  <a:srgbClr val="FFFFFF"/>
                </a:solidFill>
              </a:defRPr>
            </a:lvl1pPr>
            <a:lvl2pPr marL="914400" lvl="1" indent="-342900" algn="l">
              <a:lnSpc>
                <a:spcPct val="115000"/>
              </a:lnSpc>
              <a:spcBef>
                <a:spcPts val="1600"/>
              </a:spcBef>
              <a:spcAft>
                <a:spcPts val="0"/>
              </a:spcAft>
              <a:buClr>
                <a:srgbClr val="FFFFFF"/>
              </a:buClr>
              <a:buSzPts val="1800"/>
              <a:buChar char="•"/>
              <a:defRPr sz="1400">
                <a:solidFill>
                  <a:srgbClr val="FFFFFF"/>
                </a:solidFill>
              </a:defRPr>
            </a:lvl2pPr>
            <a:lvl3pPr marL="1371600" lvl="2" indent="-323850" algn="l">
              <a:lnSpc>
                <a:spcPct val="115000"/>
              </a:lnSpc>
              <a:spcBef>
                <a:spcPts val="1600"/>
              </a:spcBef>
              <a:spcAft>
                <a:spcPts val="0"/>
              </a:spcAft>
              <a:buClr>
                <a:srgbClr val="FFFFFF"/>
              </a:buClr>
              <a:buSzPts val="1500"/>
              <a:buChar char="•"/>
              <a:defRPr sz="1400">
                <a:solidFill>
                  <a:srgbClr val="FFFFFF"/>
                </a:solidFill>
              </a:defRPr>
            </a:lvl3pPr>
            <a:lvl4pPr marL="1828800" lvl="3" indent="-317500" algn="l">
              <a:lnSpc>
                <a:spcPct val="115000"/>
              </a:lnSpc>
              <a:spcBef>
                <a:spcPts val="1600"/>
              </a:spcBef>
              <a:spcAft>
                <a:spcPts val="0"/>
              </a:spcAft>
              <a:buClr>
                <a:srgbClr val="FFFFFF"/>
              </a:buClr>
              <a:buSzPts val="1400"/>
              <a:buChar char="•"/>
              <a:defRPr sz="1400">
                <a:solidFill>
                  <a:srgbClr val="FFFFFF"/>
                </a:solidFill>
              </a:defRPr>
            </a:lvl4pPr>
            <a:lvl5pPr marL="2286000" lvl="4" indent="-317500" algn="l">
              <a:lnSpc>
                <a:spcPct val="115000"/>
              </a:lnSpc>
              <a:spcBef>
                <a:spcPts val="1600"/>
              </a:spcBef>
              <a:spcAft>
                <a:spcPts val="0"/>
              </a:spcAft>
              <a:buClr>
                <a:srgbClr val="FFFFFF"/>
              </a:buClr>
              <a:buSzPts val="1400"/>
              <a:buChar char="•"/>
              <a:defRPr sz="1400">
                <a:solidFill>
                  <a:srgbClr val="FFFFFF"/>
                </a:solidFill>
              </a:defRPr>
            </a:lvl5pPr>
            <a:lvl6pPr marL="2743200" lvl="5" indent="-317500" algn="l">
              <a:lnSpc>
                <a:spcPct val="115000"/>
              </a:lnSpc>
              <a:spcBef>
                <a:spcPts val="1600"/>
              </a:spcBef>
              <a:spcAft>
                <a:spcPts val="0"/>
              </a:spcAft>
              <a:buClr>
                <a:srgbClr val="FFFFFF"/>
              </a:buClr>
              <a:buSzPts val="1400"/>
              <a:buChar char="•"/>
              <a:defRPr sz="1400">
                <a:solidFill>
                  <a:srgbClr val="FFFFFF"/>
                </a:solidFill>
              </a:defRPr>
            </a:lvl6pPr>
            <a:lvl7pPr marL="3200400" lvl="6" indent="-317500" algn="l">
              <a:lnSpc>
                <a:spcPct val="115000"/>
              </a:lnSpc>
              <a:spcBef>
                <a:spcPts val="1600"/>
              </a:spcBef>
              <a:spcAft>
                <a:spcPts val="0"/>
              </a:spcAft>
              <a:buClr>
                <a:srgbClr val="FFFFFF"/>
              </a:buClr>
              <a:buSzPts val="1400"/>
              <a:buChar char="•"/>
              <a:defRPr sz="1400">
                <a:solidFill>
                  <a:srgbClr val="FFFFFF"/>
                </a:solidFill>
              </a:defRPr>
            </a:lvl7pPr>
            <a:lvl8pPr marL="3657600" lvl="7" indent="-317500" algn="l">
              <a:lnSpc>
                <a:spcPct val="115000"/>
              </a:lnSpc>
              <a:spcBef>
                <a:spcPts val="1600"/>
              </a:spcBef>
              <a:spcAft>
                <a:spcPts val="0"/>
              </a:spcAft>
              <a:buClr>
                <a:srgbClr val="FFFFFF"/>
              </a:buClr>
              <a:buSzPts val="1400"/>
              <a:buChar char="•"/>
              <a:defRPr sz="1400">
                <a:solidFill>
                  <a:srgbClr val="FFFFFF"/>
                </a:solidFill>
              </a:defRPr>
            </a:lvl8pPr>
            <a:lvl9pPr marL="4114800" lvl="8" indent="-317500" algn="l">
              <a:lnSpc>
                <a:spcPct val="115000"/>
              </a:lnSpc>
              <a:spcBef>
                <a:spcPts val="1600"/>
              </a:spcBef>
              <a:spcAft>
                <a:spcPts val="1600"/>
              </a:spcAft>
              <a:buClr>
                <a:srgbClr val="FFFFFF"/>
              </a:buClr>
              <a:buSzPts val="1400"/>
              <a:buChar char="•"/>
              <a:defRPr sz="1400">
                <a:solidFill>
                  <a:srgbClr val="FFFFFF"/>
                </a:solidFill>
              </a:defRPr>
            </a:lvl9pPr>
          </a:lstStyle>
          <a:p>
            <a:endParaRPr/>
          </a:p>
        </p:txBody>
      </p:sp>
      <p:sp>
        <p:nvSpPr>
          <p:cNvPr id="152" name="Google Shape;152;p28"/>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1" name="Google Shape;161;p3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62" name="Google Shape;162;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3" name="Google Shape;163;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4" name="Google Shape;164;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55" name="Google Shape;155;p2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156" name="Google Shape;156;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157" name="Google Shape;157;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158" name="Google Shape;158;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0.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Google Shape;169;p31"/>
          <p:cNvSpPr/>
          <p:nvPr/>
        </p:nvSpPr>
        <p:spPr>
          <a:xfrm>
            <a:off x="0" y="0"/>
            <a:ext cx="4101411"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0" name="Google Shape;170;p31"/>
          <p:cNvSpPr txBox="1">
            <a:spLocks noGrp="1"/>
          </p:cNvSpPr>
          <p:nvPr>
            <p:ph type="ctrTitle"/>
          </p:nvPr>
        </p:nvSpPr>
        <p:spPr>
          <a:xfrm>
            <a:off x="475707" y="602779"/>
            <a:ext cx="3156492" cy="2276143"/>
          </a:xfrm>
          <a:prstGeom prst="rect">
            <a:avLst/>
          </a:prstGeom>
          <a:noFill/>
          <a:ln>
            <a:noFill/>
          </a:ln>
        </p:spPr>
        <p:txBody>
          <a:bodyPr spcFirstLastPara="1" wrap="square" lIns="68575" tIns="34275" rIns="68575" bIns="34275" anchor="b" anchorCtr="0">
            <a:normAutofit/>
          </a:bodyPr>
          <a:lstStyle/>
          <a:p>
            <a:pPr marL="0" lvl="0" indent="0" algn="r" rtl="0">
              <a:lnSpc>
                <a:spcPct val="90000"/>
              </a:lnSpc>
              <a:spcBef>
                <a:spcPts val="0"/>
              </a:spcBef>
              <a:spcAft>
                <a:spcPts val="0"/>
              </a:spcAft>
              <a:buClr>
                <a:srgbClr val="FFFFFF"/>
              </a:buClr>
              <a:buSzPts val="3800"/>
              <a:buFont typeface="Trebuchet MS"/>
              <a:buNone/>
            </a:pPr>
            <a:r>
              <a:rPr lang="en-GB" sz="3800">
                <a:solidFill>
                  <a:srgbClr val="FFFFFF"/>
                </a:solidFill>
                <a:latin typeface="Trebuchet MS"/>
                <a:ea typeface="Trebuchet MS"/>
                <a:cs typeface="Trebuchet MS"/>
                <a:sym typeface="Trebuchet MS"/>
              </a:rPr>
              <a:t>Web Monitoring Tool</a:t>
            </a:r>
            <a:br>
              <a:rPr lang="en-GB" sz="3800">
                <a:solidFill>
                  <a:srgbClr val="FFFFFF"/>
                </a:solidFill>
              </a:rPr>
            </a:br>
            <a:endParaRPr sz="3800">
              <a:solidFill>
                <a:srgbClr val="FFFFFF"/>
              </a:solidFill>
            </a:endParaRPr>
          </a:p>
        </p:txBody>
      </p:sp>
      <p:sp>
        <p:nvSpPr>
          <p:cNvPr id="171" name="Google Shape;171;p31"/>
          <p:cNvSpPr txBox="1">
            <a:spLocks noGrp="1"/>
          </p:cNvSpPr>
          <p:nvPr>
            <p:ph type="subTitle" idx="1"/>
          </p:nvPr>
        </p:nvSpPr>
        <p:spPr>
          <a:xfrm>
            <a:off x="479191" y="3009874"/>
            <a:ext cx="3153009" cy="1654299"/>
          </a:xfrm>
          <a:prstGeom prst="rect">
            <a:avLst/>
          </a:prstGeom>
          <a:noFill/>
          <a:ln>
            <a:noFill/>
          </a:ln>
        </p:spPr>
        <p:txBody>
          <a:bodyPr spcFirstLastPara="1" wrap="square" lIns="68575" tIns="34275" rIns="68575" bIns="34275" anchor="t" anchorCtr="0">
            <a:normAutofit/>
          </a:bodyPr>
          <a:lstStyle/>
          <a:p>
            <a:pPr marL="0" lvl="0" indent="0" algn="r" rtl="0">
              <a:lnSpc>
                <a:spcPct val="90000"/>
              </a:lnSpc>
              <a:spcBef>
                <a:spcPts val="0"/>
              </a:spcBef>
              <a:spcAft>
                <a:spcPts val="0"/>
              </a:spcAft>
              <a:buClr>
                <a:srgbClr val="FFFFFF"/>
              </a:buClr>
              <a:buSzPts val="1000"/>
              <a:buNone/>
            </a:pPr>
            <a:r>
              <a:rPr lang="en-GB" sz="1000">
                <a:solidFill>
                  <a:srgbClr val="FFFFFF"/>
                </a:solidFill>
                <a:latin typeface="Trebuchet MS"/>
                <a:ea typeface="Trebuchet MS"/>
                <a:cs typeface="Trebuchet MS"/>
                <a:sym typeface="Trebuchet MS"/>
              </a:rPr>
              <a:t>Industrial Consulting Project</a:t>
            </a:r>
            <a:endParaRPr sz="1100"/>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(COM617)</a:t>
            </a:r>
            <a:endParaRPr sz="1100"/>
          </a:p>
          <a:p>
            <a:pPr marL="0" lvl="0" indent="0" algn="r" rtl="0">
              <a:lnSpc>
                <a:spcPct val="90000"/>
              </a:lnSpc>
              <a:spcBef>
                <a:spcPts val="500"/>
              </a:spcBef>
              <a:spcAft>
                <a:spcPts val="0"/>
              </a:spcAft>
              <a:buClr>
                <a:schemeClr val="dk1"/>
              </a:buClr>
              <a:buSzPts val="1000"/>
              <a:buNone/>
            </a:pPr>
            <a:endParaRPr sz="1000">
              <a:solidFill>
                <a:srgbClr val="FFFFFF"/>
              </a:solidFill>
              <a:latin typeface="Trebuchet MS"/>
              <a:ea typeface="Trebuchet MS"/>
              <a:cs typeface="Trebuchet MS"/>
              <a:sym typeface="Trebuchet MS"/>
            </a:endParaRPr>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Aeryk Del Mundo </a:t>
            </a:r>
            <a:endParaRPr sz="1100"/>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Afonso Cabeçadas </a:t>
            </a:r>
            <a:endParaRPr sz="1100"/>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João Leite</a:t>
            </a:r>
            <a:endParaRPr sz="1100"/>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 Rui Pinto </a:t>
            </a:r>
            <a:endParaRPr sz="1100"/>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Tebogo Dube </a:t>
            </a:r>
            <a:endParaRPr sz="1100"/>
          </a:p>
          <a:p>
            <a:pPr marL="0" lvl="0" indent="0" algn="r" rtl="0">
              <a:lnSpc>
                <a:spcPct val="90000"/>
              </a:lnSpc>
              <a:spcBef>
                <a:spcPts val="500"/>
              </a:spcBef>
              <a:spcAft>
                <a:spcPts val="0"/>
              </a:spcAft>
              <a:buClr>
                <a:schemeClr val="dk1"/>
              </a:buClr>
              <a:buSzPts val="1000"/>
              <a:buNone/>
            </a:pPr>
            <a:endParaRPr sz="1000">
              <a:solidFill>
                <a:srgbClr val="FFFFFF"/>
              </a:solidFill>
              <a:latin typeface="Trebuchet MS"/>
              <a:ea typeface="Trebuchet MS"/>
              <a:cs typeface="Trebuchet MS"/>
              <a:sym typeface="Trebuchet MS"/>
            </a:endParaRPr>
          </a:p>
        </p:txBody>
      </p:sp>
      <p:cxnSp>
        <p:nvCxnSpPr>
          <p:cNvPr id="172" name="Google Shape;172;p31"/>
          <p:cNvCxnSpPr/>
          <p:nvPr/>
        </p:nvCxnSpPr>
        <p:spPr>
          <a:xfrm>
            <a:off x="590009" y="2946704"/>
            <a:ext cx="2948940" cy="0"/>
          </a:xfrm>
          <a:prstGeom prst="straightConnector1">
            <a:avLst/>
          </a:prstGeom>
          <a:noFill/>
          <a:ln w="19050" cap="flat" cmpd="sng">
            <a:solidFill>
              <a:srgbClr val="FFFFFF">
                <a:alpha val="80000"/>
              </a:srgbClr>
            </a:solidFill>
            <a:prstDash val="solid"/>
            <a:miter lim="800000"/>
            <a:headEnd type="none" w="sm" len="sm"/>
            <a:tailEnd type="none" w="sm" len="sm"/>
          </a:ln>
        </p:spPr>
      </p:cxnSp>
      <p:pic>
        <p:nvPicPr>
          <p:cNvPr id="173" name="Google Shape;173;p31"/>
          <p:cNvPicPr preferRelativeResize="0"/>
          <p:nvPr/>
        </p:nvPicPr>
        <p:blipFill rotWithShape="1">
          <a:blip r:embed="rId5">
            <a:alphaModFix/>
          </a:blip>
          <a:srcRect t="284" r="1"/>
          <a:stretch/>
        </p:blipFill>
        <p:spPr>
          <a:xfrm>
            <a:off x="4572000" y="1423780"/>
            <a:ext cx="4094603" cy="2296672"/>
          </a:xfrm>
          <a:prstGeom prst="rect">
            <a:avLst/>
          </a:prstGeom>
          <a:noFill/>
          <a:ln>
            <a:noFill/>
          </a:ln>
        </p:spPr>
      </p:pic>
      <p:pic>
        <p:nvPicPr>
          <p:cNvPr id="7" name="Som Gravado">
            <a:hlinkClick r:id="" action="ppaction://media"/>
            <a:extLst>
              <a:ext uri="{FF2B5EF4-FFF2-40B4-BE49-F238E27FC236}">
                <a16:creationId xmlns:a16="http://schemas.microsoft.com/office/drawing/2014/main" id="{6E72FE5C-5A29-4DC2-AC99-D26E1A9870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69306" y="405457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4938"/>
                                        <p:tgtEl>
                                          <p:spTgt spid="173"/>
                                        </p:tgtEl>
                                      </p:cBhvr>
                                    </p:animEffect>
                                  </p:childTnLst>
                                </p:cTn>
                              </p:par>
                            </p:childTnLst>
                          </p:cTn>
                        </p:par>
                        <p:par>
                          <p:cTn id="8" fill="hold">
                            <p:stCondLst>
                              <p:cond delay="4938"/>
                            </p:stCondLst>
                            <p:childTnLst>
                              <p:par>
                                <p:cTn id="9" presetID="1" presetClass="mediacall" presetSubtype="0" fill="hold" nodeType="afterEffect">
                                  <p:stCondLst>
                                    <p:cond delay="0"/>
                                  </p:stCondLst>
                                  <p:childTnLst>
                                    <p:cmd type="call" cmd="playFrom(0.0)">
                                      <p:cBhvr>
                                        <p:cTn id="10" dur="226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sp>
        <p:nvSpPr>
          <p:cNvPr id="247" name="Google Shape;247;p40"/>
          <p:cNvSpPr/>
          <p:nvPr/>
        </p:nvSpPr>
        <p:spPr>
          <a:xfrm>
            <a:off x="0" y="0"/>
            <a:ext cx="3729446"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8" name="Google Shape;248;p40"/>
          <p:cNvSpPr txBox="1">
            <a:spLocks noGrp="1"/>
          </p:cNvSpPr>
          <p:nvPr>
            <p:ph type="title"/>
          </p:nvPr>
        </p:nvSpPr>
        <p:spPr>
          <a:xfrm>
            <a:off x="481080" y="124836"/>
            <a:ext cx="2532900" cy="27615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3100"/>
              <a:buFont typeface="Calibri"/>
              <a:buNone/>
            </a:pPr>
            <a:r>
              <a:rPr lang="en-GB" sz="3100" b="1">
                <a:solidFill>
                  <a:schemeClr val="lt1"/>
                </a:solidFill>
              </a:rPr>
              <a:t>Test Plan Customisation</a:t>
            </a:r>
            <a:endParaRPr sz="1100" b="1"/>
          </a:p>
        </p:txBody>
      </p:sp>
      <p:pic>
        <p:nvPicPr>
          <p:cNvPr id="249" name="Google Shape;249;p40"/>
          <p:cNvPicPr preferRelativeResize="0">
            <a:picLocks noGrp="1"/>
          </p:cNvPicPr>
          <p:nvPr>
            <p:ph type="body" idx="1"/>
          </p:nvPr>
        </p:nvPicPr>
        <p:blipFill rotWithShape="1">
          <a:blip r:embed="rId5">
            <a:alphaModFix/>
          </a:blip>
          <a:srcRect t="298" b="4142"/>
          <a:stretch/>
        </p:blipFill>
        <p:spPr>
          <a:xfrm>
            <a:off x="3490723" y="8"/>
            <a:ext cx="5653278" cy="5143493"/>
          </a:xfrm>
          <a:prstGeom prst="rect">
            <a:avLst/>
          </a:prstGeom>
          <a:noFill/>
          <a:ln>
            <a:noFill/>
          </a:ln>
        </p:spPr>
      </p:pic>
      <p:pic>
        <p:nvPicPr>
          <p:cNvPr id="5" name="Som Gravado">
            <a:hlinkClick r:id="" action="ppaction://media"/>
            <a:extLst>
              <a:ext uri="{FF2B5EF4-FFF2-40B4-BE49-F238E27FC236}">
                <a16:creationId xmlns:a16="http://schemas.microsoft.com/office/drawing/2014/main" id="{4AEEDF1B-9631-4A65-AA8A-A82F068CA4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3"/>
        <p:cNvGrpSpPr/>
        <p:nvPr/>
      </p:nvGrpSpPr>
      <p:grpSpPr>
        <a:xfrm>
          <a:off x="0" y="0"/>
          <a:ext cx="0" cy="0"/>
          <a:chOff x="0" y="0"/>
          <a:chExt cx="0" cy="0"/>
        </a:xfrm>
      </p:grpSpPr>
      <p:sp>
        <p:nvSpPr>
          <p:cNvPr id="254" name="Google Shape;254;p41"/>
          <p:cNvSpPr/>
          <p:nvPr/>
        </p:nvSpPr>
        <p:spPr>
          <a:xfrm>
            <a:off x="0" y="0"/>
            <a:ext cx="9144000"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55" name="Google Shape;255;p41"/>
          <p:cNvSpPr txBox="1">
            <a:spLocks noGrp="1"/>
          </p:cNvSpPr>
          <p:nvPr>
            <p:ph type="title"/>
          </p:nvPr>
        </p:nvSpPr>
        <p:spPr>
          <a:xfrm>
            <a:off x="6820122" y="464011"/>
            <a:ext cx="1960404" cy="35959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2700"/>
              <a:buFont typeface="Calibri"/>
              <a:buNone/>
            </a:pPr>
            <a:r>
              <a:rPr lang="en-GB" sz="2700" b="1">
                <a:solidFill>
                  <a:srgbClr val="FFFFFF"/>
                </a:solidFill>
              </a:rPr>
              <a:t>Grafana Dashboard</a:t>
            </a:r>
            <a:endParaRPr sz="1100" b="1"/>
          </a:p>
        </p:txBody>
      </p:sp>
      <p:sp>
        <p:nvSpPr>
          <p:cNvPr id="256" name="Google Shape;256;p41"/>
          <p:cNvSpPr/>
          <p:nvPr/>
        </p:nvSpPr>
        <p:spPr>
          <a:xfrm>
            <a:off x="133325" y="771875"/>
            <a:ext cx="6603000" cy="3288000"/>
          </a:xfrm>
          <a:prstGeom prst="roundRect">
            <a:avLst>
              <a:gd name="adj" fmla="val 0"/>
            </a:avLst>
          </a:prstGeom>
          <a:solidFill>
            <a:srgbClr val="003613"/>
          </a:solidFill>
          <a:ln w="9525" cap="flat" cmpd="sng">
            <a:solidFill>
              <a:schemeClr val="dk1"/>
            </a:solidFill>
            <a:prstDash val="solid"/>
            <a:miter lim="800000"/>
            <a:headEnd type="none" w="sm" len="sm"/>
            <a:tailEnd type="none" w="sm" len="sm"/>
          </a:ln>
          <a:effectLst>
            <a:outerShdw blurRad="57150" dist="19050" dir="5400000" algn="t" rotWithShape="0">
              <a:srgbClr val="000000">
                <a:alpha val="62745"/>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57" name="Google Shape;257;p41"/>
          <p:cNvPicPr preferRelativeResize="0"/>
          <p:nvPr/>
        </p:nvPicPr>
        <p:blipFill>
          <a:blip r:embed="rId5">
            <a:alphaModFix/>
          </a:blip>
          <a:stretch>
            <a:fillRect/>
          </a:stretch>
        </p:blipFill>
        <p:spPr>
          <a:xfrm>
            <a:off x="258675" y="917025"/>
            <a:ext cx="6352302" cy="2997699"/>
          </a:xfrm>
          <a:prstGeom prst="rect">
            <a:avLst/>
          </a:prstGeom>
          <a:noFill/>
          <a:ln>
            <a:noFill/>
          </a:ln>
        </p:spPr>
      </p:pic>
      <p:pic>
        <p:nvPicPr>
          <p:cNvPr id="6" name="Som Gravado">
            <a:hlinkClick r:id="" action="ppaction://media"/>
            <a:extLst>
              <a:ext uri="{FF2B5EF4-FFF2-40B4-BE49-F238E27FC236}">
                <a16:creationId xmlns:a16="http://schemas.microsoft.com/office/drawing/2014/main" id="{6B4B8B39-7E31-401B-A650-91BD0976AA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
        <p:cNvGrpSpPr/>
        <p:nvPr/>
      </p:nvGrpSpPr>
      <p:grpSpPr>
        <a:xfrm>
          <a:off x="0" y="0"/>
          <a:ext cx="0" cy="0"/>
          <a:chOff x="0" y="0"/>
          <a:chExt cx="0" cy="0"/>
        </a:xfrm>
      </p:grpSpPr>
      <p:sp>
        <p:nvSpPr>
          <p:cNvPr id="262" name="Google Shape;262;p42"/>
          <p:cNvSpPr/>
          <p:nvPr/>
        </p:nvSpPr>
        <p:spPr>
          <a:xfrm>
            <a:off x="240030" y="3669030"/>
            <a:ext cx="8661654" cy="1234440"/>
          </a:xfrm>
          <a:prstGeom prst="rect">
            <a:avLst/>
          </a:prstGeom>
          <a:solidFill>
            <a:srgbClr val="0036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63" name="Google Shape;263;p42"/>
          <p:cNvSpPr txBox="1">
            <a:spLocks noGrp="1"/>
          </p:cNvSpPr>
          <p:nvPr>
            <p:ph type="title"/>
          </p:nvPr>
        </p:nvSpPr>
        <p:spPr>
          <a:xfrm>
            <a:off x="1765189" y="3812097"/>
            <a:ext cx="5613600" cy="9483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600"/>
              <a:buFont typeface="Calibri"/>
              <a:buNone/>
            </a:pPr>
            <a:r>
              <a:rPr lang="en-GB" sz="3600" b="1">
                <a:solidFill>
                  <a:srgbClr val="FFFFFF"/>
                </a:solidFill>
              </a:rPr>
              <a:t>Real Time Visualization</a:t>
            </a:r>
            <a:endParaRPr sz="1100" b="1"/>
          </a:p>
        </p:txBody>
      </p:sp>
      <p:pic>
        <p:nvPicPr>
          <p:cNvPr id="264" name="Google Shape;264;p42"/>
          <p:cNvPicPr preferRelativeResize="0"/>
          <p:nvPr/>
        </p:nvPicPr>
        <p:blipFill>
          <a:blip r:embed="rId5">
            <a:alphaModFix/>
          </a:blip>
          <a:stretch>
            <a:fillRect/>
          </a:stretch>
        </p:blipFill>
        <p:spPr>
          <a:xfrm>
            <a:off x="1239025" y="63150"/>
            <a:ext cx="6583999" cy="3564675"/>
          </a:xfrm>
          <a:prstGeom prst="rect">
            <a:avLst/>
          </a:prstGeom>
          <a:noFill/>
          <a:ln>
            <a:noFill/>
          </a:ln>
        </p:spPr>
      </p:pic>
      <p:pic>
        <p:nvPicPr>
          <p:cNvPr id="5" name="Som Gravado">
            <a:hlinkClick r:id="" action="ppaction://media"/>
            <a:extLst>
              <a:ext uri="{FF2B5EF4-FFF2-40B4-BE49-F238E27FC236}">
                <a16:creationId xmlns:a16="http://schemas.microsoft.com/office/drawing/2014/main" id="{FD91065D-7D97-45CF-A0DF-3D35E6677D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268"/>
        <p:cNvGrpSpPr/>
        <p:nvPr/>
      </p:nvGrpSpPr>
      <p:grpSpPr>
        <a:xfrm>
          <a:off x="0" y="0"/>
          <a:ext cx="0" cy="0"/>
          <a:chOff x="0" y="0"/>
          <a:chExt cx="0" cy="0"/>
        </a:xfrm>
      </p:grpSpPr>
      <p:sp>
        <p:nvSpPr>
          <p:cNvPr id="269" name="Google Shape;269;p43"/>
          <p:cNvSpPr/>
          <p:nvPr/>
        </p:nvSpPr>
        <p:spPr>
          <a:xfrm>
            <a:off x="0" y="1"/>
            <a:ext cx="9144000"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Twentieth Century"/>
              <a:ea typeface="Twentieth Century"/>
              <a:cs typeface="Twentieth Century"/>
              <a:sym typeface="Twentieth Century"/>
            </a:endParaRPr>
          </a:p>
        </p:txBody>
      </p:sp>
      <p:sp>
        <p:nvSpPr>
          <p:cNvPr id="270" name="Google Shape;270;p43"/>
          <p:cNvSpPr txBox="1">
            <a:spLocks noGrp="1"/>
          </p:cNvSpPr>
          <p:nvPr>
            <p:ph type="title"/>
          </p:nvPr>
        </p:nvSpPr>
        <p:spPr>
          <a:xfrm>
            <a:off x="645103" y="1455796"/>
            <a:ext cx="2491738" cy="2231907"/>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3100"/>
              <a:buFont typeface="Calibri"/>
              <a:buNone/>
            </a:pPr>
            <a:r>
              <a:rPr lang="en-GB" sz="3100" b="1">
                <a:solidFill>
                  <a:schemeClr val="lt1"/>
                </a:solidFill>
              </a:rPr>
              <a:t>Flow of Information Through All The Components</a:t>
            </a:r>
            <a:endParaRPr sz="1100" b="1"/>
          </a:p>
        </p:txBody>
      </p:sp>
      <p:cxnSp>
        <p:nvCxnSpPr>
          <p:cNvPr id="271" name="Google Shape;271;p43"/>
          <p:cNvCxnSpPr/>
          <p:nvPr/>
        </p:nvCxnSpPr>
        <p:spPr>
          <a:xfrm>
            <a:off x="3572675" y="1062990"/>
            <a:ext cx="0" cy="3017520"/>
          </a:xfrm>
          <a:prstGeom prst="straightConnector1">
            <a:avLst/>
          </a:prstGeom>
          <a:noFill/>
          <a:ln w="28575" cap="flat" cmpd="sng">
            <a:solidFill>
              <a:schemeClr val="lt1"/>
            </a:solidFill>
            <a:prstDash val="solid"/>
            <a:miter lim="800000"/>
            <a:headEnd type="none" w="sm" len="sm"/>
            <a:tailEnd type="none" w="sm" len="sm"/>
          </a:ln>
        </p:spPr>
      </p:cxnSp>
      <p:pic>
        <p:nvPicPr>
          <p:cNvPr id="272" name="Google Shape;272;p43"/>
          <p:cNvPicPr preferRelativeResize="0">
            <a:picLocks noGrp="1"/>
          </p:cNvPicPr>
          <p:nvPr>
            <p:ph type="body" idx="1"/>
          </p:nvPr>
        </p:nvPicPr>
        <p:blipFill rotWithShape="1">
          <a:blip r:embed="rId5">
            <a:alphaModFix/>
          </a:blip>
          <a:srcRect/>
          <a:stretch/>
        </p:blipFill>
        <p:spPr>
          <a:xfrm>
            <a:off x="4008509" y="1250246"/>
            <a:ext cx="4827411" cy="2643007"/>
          </a:xfrm>
          <a:prstGeom prst="rect">
            <a:avLst/>
          </a:prstGeom>
          <a:noFill/>
          <a:ln w="38100" cap="flat" cmpd="sng">
            <a:solidFill>
              <a:srgbClr val="003613"/>
            </a:solidFill>
            <a:prstDash val="solid"/>
            <a:round/>
            <a:headEnd type="none" w="sm" len="sm"/>
            <a:tailEnd type="none" w="sm" len="sm"/>
          </a:ln>
        </p:spPr>
      </p:pic>
      <p:pic>
        <p:nvPicPr>
          <p:cNvPr id="6" name="Som Gravado">
            <a:hlinkClick r:id="" action="ppaction://media"/>
            <a:extLst>
              <a:ext uri="{FF2B5EF4-FFF2-40B4-BE49-F238E27FC236}">
                <a16:creationId xmlns:a16="http://schemas.microsoft.com/office/drawing/2014/main" id="{621487CF-3DB8-46A8-BADE-DC239E1295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4"/>
          <p:cNvSpPr txBox="1">
            <a:spLocks noGrp="1"/>
          </p:cNvSpPr>
          <p:nvPr>
            <p:ph type="title"/>
          </p:nvPr>
        </p:nvSpPr>
        <p:spPr>
          <a:xfrm>
            <a:off x="0" y="-493125"/>
            <a:ext cx="9144000" cy="13314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GB" sz="2400">
                <a:solidFill>
                  <a:schemeClr val="lt1"/>
                </a:solidFill>
              </a:rPr>
              <a:t>Packaging/Deploying/Hosting Considerations</a:t>
            </a:r>
            <a:endParaRPr sz="2400">
              <a:solidFill>
                <a:schemeClr val="lt1"/>
              </a:solidFill>
            </a:endParaRPr>
          </a:p>
        </p:txBody>
      </p:sp>
      <p:pic>
        <p:nvPicPr>
          <p:cNvPr id="278" name="Google Shape;278;p44"/>
          <p:cNvPicPr preferRelativeResize="0"/>
          <p:nvPr/>
        </p:nvPicPr>
        <p:blipFill>
          <a:blip r:embed="rId5">
            <a:alphaModFix/>
          </a:blip>
          <a:stretch>
            <a:fillRect/>
          </a:stretch>
        </p:blipFill>
        <p:spPr>
          <a:xfrm>
            <a:off x="1229900" y="350425"/>
            <a:ext cx="6684201" cy="4442649"/>
          </a:xfrm>
          <a:prstGeom prst="rect">
            <a:avLst/>
          </a:prstGeom>
          <a:noFill/>
          <a:ln>
            <a:noFill/>
          </a:ln>
        </p:spPr>
      </p:pic>
      <p:pic>
        <p:nvPicPr>
          <p:cNvPr id="4" name="Som Gravado">
            <a:hlinkClick r:id="" action="ppaction://media"/>
            <a:extLst>
              <a:ext uri="{FF2B5EF4-FFF2-40B4-BE49-F238E27FC236}">
                <a16:creationId xmlns:a16="http://schemas.microsoft.com/office/drawing/2014/main" id="{71E428C8-38D5-4FB9-9F8F-47C4DF64CC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265500" y="316700"/>
            <a:ext cx="3163500" cy="2607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a:t>User Interface Appraisal</a:t>
            </a:r>
            <a:endParaRPr/>
          </a:p>
        </p:txBody>
      </p:sp>
      <p:pic>
        <p:nvPicPr>
          <p:cNvPr id="284" name="Google Shape;284;p45"/>
          <p:cNvPicPr preferRelativeResize="0"/>
          <p:nvPr/>
        </p:nvPicPr>
        <p:blipFill>
          <a:blip r:embed="rId5">
            <a:alphaModFix/>
          </a:blip>
          <a:stretch>
            <a:fillRect/>
          </a:stretch>
        </p:blipFill>
        <p:spPr>
          <a:xfrm>
            <a:off x="265500" y="1868938"/>
            <a:ext cx="3960299" cy="2144176"/>
          </a:xfrm>
          <a:prstGeom prst="rect">
            <a:avLst/>
          </a:prstGeom>
          <a:noFill/>
          <a:ln>
            <a:noFill/>
          </a:ln>
        </p:spPr>
      </p:pic>
      <p:pic>
        <p:nvPicPr>
          <p:cNvPr id="285" name="Google Shape;285;p45"/>
          <p:cNvPicPr preferRelativeResize="0"/>
          <p:nvPr/>
        </p:nvPicPr>
        <p:blipFill>
          <a:blip r:embed="rId6">
            <a:alphaModFix/>
          </a:blip>
          <a:stretch>
            <a:fillRect/>
          </a:stretch>
        </p:blipFill>
        <p:spPr>
          <a:xfrm>
            <a:off x="4845825" y="1868950"/>
            <a:ext cx="4162376" cy="2144176"/>
          </a:xfrm>
          <a:prstGeom prst="rect">
            <a:avLst/>
          </a:prstGeom>
          <a:noFill/>
          <a:ln>
            <a:noFill/>
          </a:ln>
        </p:spPr>
      </p:pic>
      <p:cxnSp>
        <p:nvCxnSpPr>
          <p:cNvPr id="286" name="Google Shape;286;p45"/>
          <p:cNvCxnSpPr/>
          <p:nvPr/>
        </p:nvCxnSpPr>
        <p:spPr>
          <a:xfrm>
            <a:off x="4572000" y="2145734"/>
            <a:ext cx="0" cy="1590600"/>
          </a:xfrm>
          <a:prstGeom prst="straightConnector1">
            <a:avLst/>
          </a:prstGeom>
          <a:noFill/>
          <a:ln w="19050" cap="flat" cmpd="sng">
            <a:solidFill>
              <a:srgbClr val="FEFEFE"/>
            </a:solidFill>
            <a:prstDash val="solid"/>
            <a:miter lim="800000"/>
            <a:headEnd type="none" w="sm" len="sm"/>
            <a:tailEnd type="none" w="sm" len="sm"/>
          </a:ln>
        </p:spPr>
      </p:cxnSp>
      <p:pic>
        <p:nvPicPr>
          <p:cNvPr id="6" name="Som Gravado">
            <a:hlinkClick r:id="" action="ppaction://media"/>
            <a:extLst>
              <a:ext uri="{FF2B5EF4-FFF2-40B4-BE49-F238E27FC236}">
                <a16:creationId xmlns:a16="http://schemas.microsoft.com/office/drawing/2014/main" id="{5538A09E-18A0-4C93-8F8D-A9F6CE517D4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0"/>
        <p:cNvGrpSpPr/>
        <p:nvPr/>
      </p:nvGrpSpPr>
      <p:grpSpPr>
        <a:xfrm>
          <a:off x="0" y="0"/>
          <a:ext cx="0" cy="0"/>
          <a:chOff x="0" y="0"/>
          <a:chExt cx="0" cy="0"/>
        </a:xfrm>
      </p:grpSpPr>
      <p:sp>
        <p:nvSpPr>
          <p:cNvPr id="291" name="Google Shape;291;p46"/>
          <p:cNvSpPr/>
          <p:nvPr/>
        </p:nvSpPr>
        <p:spPr>
          <a:xfrm>
            <a:off x="0" y="0"/>
            <a:ext cx="9144000"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92" name="Google Shape;292;p46"/>
          <p:cNvSpPr txBox="1">
            <a:spLocks noGrp="1"/>
          </p:cNvSpPr>
          <p:nvPr>
            <p:ph type="title"/>
          </p:nvPr>
        </p:nvSpPr>
        <p:spPr>
          <a:xfrm>
            <a:off x="6820122" y="464011"/>
            <a:ext cx="1960404" cy="35959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2700"/>
              <a:buFont typeface="Calibri"/>
              <a:buNone/>
            </a:pPr>
            <a:r>
              <a:rPr lang="en-GB" sz="2700" b="1">
                <a:solidFill>
                  <a:srgbClr val="FFFFFF"/>
                </a:solidFill>
              </a:rPr>
              <a:t>Use Case Success Rate</a:t>
            </a:r>
            <a:endParaRPr sz="1100" b="1"/>
          </a:p>
        </p:txBody>
      </p:sp>
      <p:sp>
        <p:nvSpPr>
          <p:cNvPr id="293" name="Google Shape;293;p46"/>
          <p:cNvSpPr/>
          <p:nvPr/>
        </p:nvSpPr>
        <p:spPr>
          <a:xfrm>
            <a:off x="370016" y="363474"/>
            <a:ext cx="6096762" cy="4293108"/>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745"/>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94" name="Google Shape;294;p46"/>
          <p:cNvPicPr preferRelativeResize="0">
            <a:picLocks noGrp="1"/>
          </p:cNvPicPr>
          <p:nvPr>
            <p:ph type="body" idx="1"/>
          </p:nvPr>
        </p:nvPicPr>
        <p:blipFill rotWithShape="1">
          <a:blip r:embed="rId5">
            <a:alphaModFix/>
          </a:blip>
          <a:srcRect r="1306" b="2"/>
          <a:stretch/>
        </p:blipFill>
        <p:spPr>
          <a:xfrm>
            <a:off x="732188" y="706903"/>
            <a:ext cx="5372416" cy="3606249"/>
          </a:xfrm>
          <a:prstGeom prst="rect">
            <a:avLst/>
          </a:prstGeom>
          <a:noFill/>
          <a:ln>
            <a:noFill/>
          </a:ln>
        </p:spPr>
      </p:pic>
      <p:pic>
        <p:nvPicPr>
          <p:cNvPr id="6" name="Som Gravado">
            <a:hlinkClick r:id="" action="ppaction://media"/>
            <a:extLst>
              <a:ext uri="{FF2B5EF4-FFF2-40B4-BE49-F238E27FC236}">
                <a16:creationId xmlns:a16="http://schemas.microsoft.com/office/drawing/2014/main" id="{41A208B4-AD32-4C85-BD1F-48090E5E19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7"/>
          <p:cNvSpPr txBox="1">
            <a:spLocks noGrp="1"/>
          </p:cNvSpPr>
          <p:nvPr>
            <p:ph type="title"/>
          </p:nvPr>
        </p:nvSpPr>
        <p:spPr>
          <a:xfrm>
            <a:off x="324475" y="148225"/>
            <a:ext cx="5244900" cy="13737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JMeter Test Demo</a:t>
            </a:r>
            <a:endParaRPr/>
          </a:p>
        </p:txBody>
      </p:sp>
      <p:pic>
        <p:nvPicPr>
          <p:cNvPr id="300" name="Google Shape;300;p47"/>
          <p:cNvPicPr preferRelativeResize="0"/>
          <p:nvPr/>
        </p:nvPicPr>
        <p:blipFill>
          <a:blip r:embed="rId5">
            <a:alphaModFix/>
          </a:blip>
          <a:stretch>
            <a:fillRect/>
          </a:stretch>
        </p:blipFill>
        <p:spPr>
          <a:xfrm>
            <a:off x="447450" y="1934325"/>
            <a:ext cx="8249099" cy="2972376"/>
          </a:xfrm>
          <a:prstGeom prst="rect">
            <a:avLst/>
          </a:prstGeom>
          <a:noFill/>
          <a:ln>
            <a:noFill/>
          </a:ln>
        </p:spPr>
      </p:pic>
      <p:pic>
        <p:nvPicPr>
          <p:cNvPr id="4" name="Som Gravado">
            <a:hlinkClick r:id="" action="ppaction://media"/>
            <a:extLst>
              <a:ext uri="{FF2B5EF4-FFF2-40B4-BE49-F238E27FC236}">
                <a16:creationId xmlns:a16="http://schemas.microsoft.com/office/drawing/2014/main" id="{AA6330F2-B95C-409E-B3B9-8B7DD7F1A7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3613"/>
        </a:solidFill>
        <a:effectLst/>
      </p:bgPr>
    </p:bg>
    <p:spTree>
      <p:nvGrpSpPr>
        <p:cNvPr id="1" name="Shape 304"/>
        <p:cNvGrpSpPr/>
        <p:nvPr/>
      </p:nvGrpSpPr>
      <p:grpSpPr>
        <a:xfrm>
          <a:off x="0" y="0"/>
          <a:ext cx="0" cy="0"/>
          <a:chOff x="0" y="0"/>
          <a:chExt cx="0" cy="0"/>
        </a:xfrm>
      </p:grpSpPr>
      <p:sp>
        <p:nvSpPr>
          <p:cNvPr id="305" name="Google Shape;305;p48"/>
          <p:cNvSpPr/>
          <p:nvPr/>
        </p:nvSpPr>
        <p:spPr>
          <a:xfrm>
            <a:off x="0" y="488814"/>
            <a:ext cx="9144000" cy="552413"/>
          </a:xfrm>
          <a:prstGeom prst="rect">
            <a:avLst/>
          </a:prstGeom>
          <a:solidFill>
            <a:srgbClr val="274C2E"/>
          </a:solidFill>
          <a:ln w="2857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06" name="Google Shape;306;p48"/>
          <p:cNvSpPr txBox="1">
            <a:spLocks noGrp="1"/>
          </p:cNvSpPr>
          <p:nvPr>
            <p:ph type="title"/>
          </p:nvPr>
        </p:nvSpPr>
        <p:spPr>
          <a:xfrm>
            <a:off x="417399" y="482600"/>
            <a:ext cx="8408194" cy="558627"/>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400"/>
              <a:buFont typeface="Calibri"/>
              <a:buNone/>
            </a:pPr>
            <a:r>
              <a:rPr lang="en-GB" sz="2400">
                <a:solidFill>
                  <a:schemeClr val="lt1"/>
                </a:solidFill>
                <a:latin typeface="Calibri"/>
                <a:ea typeface="Calibri"/>
                <a:cs typeface="Calibri"/>
                <a:sym typeface="Calibri"/>
              </a:rPr>
              <a:t>InfluxDB Component Demo</a:t>
            </a:r>
            <a:endParaRPr sz="1100"/>
          </a:p>
        </p:txBody>
      </p:sp>
      <p:pic>
        <p:nvPicPr>
          <p:cNvPr id="307" name="Google Shape;307;p48"/>
          <p:cNvPicPr preferRelativeResize="0"/>
          <p:nvPr/>
        </p:nvPicPr>
        <p:blipFill rotWithShape="1">
          <a:blip r:embed="rId5">
            <a:alphaModFix/>
          </a:blip>
          <a:srcRect r="4879"/>
          <a:stretch/>
        </p:blipFill>
        <p:spPr>
          <a:xfrm>
            <a:off x="367900" y="1667275"/>
            <a:ext cx="8408202" cy="2514850"/>
          </a:xfrm>
          <a:prstGeom prst="rect">
            <a:avLst/>
          </a:prstGeom>
          <a:noFill/>
          <a:ln w="28575" cap="flat" cmpd="sng">
            <a:solidFill>
              <a:srgbClr val="274C2E"/>
            </a:solidFill>
            <a:prstDash val="solid"/>
            <a:round/>
            <a:headEnd type="none" w="sm" len="sm"/>
            <a:tailEnd type="none" w="sm" len="sm"/>
          </a:ln>
        </p:spPr>
      </p:pic>
      <p:pic>
        <p:nvPicPr>
          <p:cNvPr id="5" name="Som Gravado">
            <a:hlinkClick r:id="" action="ppaction://media"/>
            <a:extLst>
              <a:ext uri="{FF2B5EF4-FFF2-40B4-BE49-F238E27FC236}">
                <a16:creationId xmlns:a16="http://schemas.microsoft.com/office/drawing/2014/main" id="{40C807A0-9503-43C9-988D-D86950B3CC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1"/>
        <p:cNvGrpSpPr/>
        <p:nvPr/>
      </p:nvGrpSpPr>
      <p:grpSpPr>
        <a:xfrm>
          <a:off x="0" y="0"/>
          <a:ext cx="0" cy="0"/>
          <a:chOff x="0" y="0"/>
          <a:chExt cx="0" cy="0"/>
        </a:xfrm>
      </p:grpSpPr>
      <p:sp>
        <p:nvSpPr>
          <p:cNvPr id="312" name="Google Shape;312;p49"/>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13" name="Google Shape;313;p49"/>
          <p:cNvSpPr/>
          <p:nvPr/>
        </p:nvSpPr>
        <p:spPr>
          <a:xfrm>
            <a:off x="0" y="0"/>
            <a:ext cx="1510168"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14" name="Google Shape;314;p49"/>
          <p:cNvSpPr>
            <a:spLocks noGrp="1"/>
          </p:cNvSpPr>
          <p:nvPr>
            <p:ph type="title"/>
          </p:nvPr>
        </p:nvSpPr>
        <p:spPr>
          <a:xfrm>
            <a:off x="480060" y="1555772"/>
            <a:ext cx="2064265" cy="2031956"/>
          </a:xfrm>
          <a:prstGeom prst="ellipse">
            <a:avLst/>
          </a:prstGeom>
          <a:solidFill>
            <a:srgbClr val="003613"/>
          </a:solidFill>
          <a:ln w="174625" cap="flat" cmpd="thinThick">
            <a:solidFill>
              <a:srgbClr val="3D523A"/>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a:buNone/>
            </a:pPr>
            <a:r>
              <a:rPr lang="en-GB" sz="2000">
                <a:solidFill>
                  <a:srgbClr val="FFFFFF"/>
                </a:solidFill>
                <a:latin typeface="Calibri"/>
                <a:ea typeface="Calibri"/>
                <a:cs typeface="Calibri"/>
                <a:sym typeface="Calibri"/>
              </a:rPr>
              <a:t>Grafana Component Demo</a:t>
            </a:r>
            <a:endParaRPr sz="1100"/>
          </a:p>
        </p:txBody>
      </p:sp>
      <p:pic>
        <p:nvPicPr>
          <p:cNvPr id="315" name="Google Shape;315;p49"/>
          <p:cNvPicPr preferRelativeResize="0">
            <a:picLocks noGrp="1"/>
          </p:cNvPicPr>
          <p:nvPr>
            <p:ph type="body" idx="1"/>
          </p:nvPr>
        </p:nvPicPr>
        <p:blipFill rotWithShape="1">
          <a:blip r:embed="rId5">
            <a:alphaModFix/>
          </a:blip>
          <a:srcRect/>
          <a:stretch/>
        </p:blipFill>
        <p:spPr>
          <a:xfrm>
            <a:off x="1066125" y="0"/>
            <a:ext cx="8829600" cy="5143500"/>
          </a:xfrm>
          <a:prstGeom prst="rect">
            <a:avLst/>
          </a:prstGeom>
          <a:noFill/>
          <a:ln>
            <a:noFill/>
          </a:ln>
        </p:spPr>
      </p:pic>
      <p:sp>
        <p:nvSpPr>
          <p:cNvPr id="316" name="Google Shape;316;p49"/>
          <p:cNvSpPr>
            <a:spLocks noGrp="1"/>
          </p:cNvSpPr>
          <p:nvPr>
            <p:ph type="title"/>
          </p:nvPr>
        </p:nvSpPr>
        <p:spPr>
          <a:xfrm>
            <a:off x="480047" y="1555797"/>
            <a:ext cx="2064300" cy="2031900"/>
          </a:xfrm>
          <a:prstGeom prst="ellipse">
            <a:avLst/>
          </a:prstGeom>
          <a:solidFill>
            <a:srgbClr val="003613"/>
          </a:solidFill>
          <a:ln w="174625" cap="flat" cmpd="thinThick">
            <a:solidFill>
              <a:srgbClr val="3D523A"/>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a:buNone/>
            </a:pPr>
            <a:r>
              <a:rPr lang="en-GB" sz="2000">
                <a:solidFill>
                  <a:srgbClr val="FFFFFF"/>
                </a:solidFill>
                <a:latin typeface="Calibri"/>
                <a:ea typeface="Calibri"/>
                <a:cs typeface="Calibri"/>
                <a:sym typeface="Calibri"/>
              </a:rPr>
              <a:t>Grafana Component Demo</a:t>
            </a:r>
            <a:endParaRPr sz="1100"/>
          </a:p>
        </p:txBody>
      </p:sp>
      <p:pic>
        <p:nvPicPr>
          <p:cNvPr id="7" name="Som Gravado">
            <a:hlinkClick r:id="" action="ppaction://media"/>
            <a:extLst>
              <a:ext uri="{FF2B5EF4-FFF2-40B4-BE49-F238E27FC236}">
                <a16:creationId xmlns:a16="http://schemas.microsoft.com/office/drawing/2014/main" id="{40686496-76A1-46E1-B0CE-014E61A575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body" idx="1"/>
          </p:nvPr>
        </p:nvSpPr>
        <p:spPr>
          <a:xfrm>
            <a:off x="832625" y="1883000"/>
            <a:ext cx="2436000" cy="1967400"/>
          </a:xfrm>
          <a:prstGeom prst="rect">
            <a:avLst/>
          </a:prstGeom>
        </p:spPr>
        <p:txBody>
          <a:bodyPr spcFirstLastPara="1" wrap="square" lIns="68575" tIns="34275" rIns="68575" bIns="34275" anchor="t" anchorCtr="0">
            <a:normAutofit/>
          </a:bodyPr>
          <a:lstStyle/>
          <a:p>
            <a:pPr marL="457200" lvl="0" indent="-381000" algn="l" rtl="0">
              <a:spcBef>
                <a:spcPts val="800"/>
              </a:spcBef>
              <a:spcAft>
                <a:spcPts val="0"/>
              </a:spcAft>
              <a:buSzPts val="2400"/>
              <a:buChar char="•"/>
            </a:pPr>
            <a:r>
              <a:rPr lang="en-GB" sz="2400"/>
              <a:t>Website Delays</a:t>
            </a:r>
            <a:endParaRPr sz="2400"/>
          </a:p>
        </p:txBody>
      </p:sp>
      <p:sp>
        <p:nvSpPr>
          <p:cNvPr id="179" name="Google Shape;179;p32"/>
          <p:cNvSpPr txBox="1">
            <a:spLocks noGrp="1"/>
          </p:cNvSpPr>
          <p:nvPr>
            <p:ph type="body" idx="2"/>
          </p:nvPr>
        </p:nvSpPr>
        <p:spPr>
          <a:xfrm>
            <a:off x="3372189" y="2623075"/>
            <a:ext cx="2436000" cy="1967400"/>
          </a:xfrm>
          <a:prstGeom prst="rect">
            <a:avLst/>
          </a:prstGeom>
        </p:spPr>
        <p:txBody>
          <a:bodyPr spcFirstLastPara="1" wrap="square" lIns="68575" tIns="34275" rIns="68575" bIns="34275" anchor="t" anchorCtr="0">
            <a:normAutofit/>
          </a:bodyPr>
          <a:lstStyle/>
          <a:p>
            <a:pPr marL="457200" lvl="0" indent="-381000" algn="l" rtl="0">
              <a:spcBef>
                <a:spcPts val="800"/>
              </a:spcBef>
              <a:spcAft>
                <a:spcPts val="0"/>
              </a:spcAft>
              <a:buSzPts val="2400"/>
              <a:buChar char="•"/>
            </a:pPr>
            <a:r>
              <a:rPr lang="en-GB" sz="2400"/>
              <a:t>Bad User Experience </a:t>
            </a:r>
            <a:endParaRPr sz="2400"/>
          </a:p>
        </p:txBody>
      </p:sp>
      <p:sp>
        <p:nvSpPr>
          <p:cNvPr id="180" name="Google Shape;180;p32"/>
          <p:cNvSpPr txBox="1">
            <a:spLocks noGrp="1"/>
          </p:cNvSpPr>
          <p:nvPr>
            <p:ph type="body" idx="3"/>
          </p:nvPr>
        </p:nvSpPr>
        <p:spPr>
          <a:xfrm>
            <a:off x="5911778" y="3324125"/>
            <a:ext cx="2436000" cy="1967400"/>
          </a:xfrm>
          <a:prstGeom prst="rect">
            <a:avLst/>
          </a:prstGeom>
        </p:spPr>
        <p:txBody>
          <a:bodyPr spcFirstLastPara="1" wrap="square" lIns="68575" tIns="34275" rIns="68575" bIns="34275" anchor="t" anchorCtr="0">
            <a:normAutofit/>
          </a:bodyPr>
          <a:lstStyle/>
          <a:p>
            <a:pPr marL="457200" lvl="0" indent="-381000" algn="l" rtl="0">
              <a:spcBef>
                <a:spcPts val="800"/>
              </a:spcBef>
              <a:spcAft>
                <a:spcPts val="0"/>
              </a:spcAft>
              <a:buSzPts val="2400"/>
              <a:buChar char="•"/>
            </a:pPr>
            <a:r>
              <a:rPr lang="en-GB" sz="2400"/>
              <a:t>Web Monitoring</a:t>
            </a:r>
            <a:endParaRPr sz="2400"/>
          </a:p>
        </p:txBody>
      </p:sp>
      <p:cxnSp>
        <p:nvCxnSpPr>
          <p:cNvPr id="181" name="Google Shape;181;p32"/>
          <p:cNvCxnSpPr/>
          <p:nvPr/>
        </p:nvCxnSpPr>
        <p:spPr>
          <a:xfrm>
            <a:off x="1739175" y="2790075"/>
            <a:ext cx="1857600" cy="273900"/>
          </a:xfrm>
          <a:prstGeom prst="bentConnector3">
            <a:avLst>
              <a:gd name="adj1" fmla="val 0"/>
            </a:avLst>
          </a:prstGeom>
          <a:noFill/>
          <a:ln w="76200" cap="flat" cmpd="sng">
            <a:solidFill>
              <a:srgbClr val="93C47D"/>
            </a:solidFill>
            <a:prstDash val="solid"/>
            <a:round/>
            <a:headEnd type="none" w="med" len="med"/>
            <a:tailEnd type="stealth" w="med" len="med"/>
          </a:ln>
        </p:spPr>
      </p:cxnSp>
      <p:sp>
        <p:nvSpPr>
          <p:cNvPr id="182" name="Google Shape;182;p32"/>
          <p:cNvSpPr txBox="1">
            <a:spLocks noGrp="1"/>
          </p:cNvSpPr>
          <p:nvPr>
            <p:ph type="title"/>
          </p:nvPr>
        </p:nvSpPr>
        <p:spPr>
          <a:xfrm>
            <a:off x="1613775" y="813050"/>
            <a:ext cx="6419700" cy="780300"/>
          </a:xfrm>
          <a:prstGeom prst="rect">
            <a:avLst/>
          </a:prstGeom>
        </p:spPr>
        <p:txBody>
          <a:bodyPr spcFirstLastPara="1" wrap="square" lIns="68575" tIns="34275" rIns="68575" bIns="34275" anchor="t" anchorCtr="0">
            <a:normAutofit/>
          </a:bodyPr>
          <a:lstStyle/>
          <a:p>
            <a:pPr marL="0" lvl="0" indent="0" algn="ctr" rtl="0">
              <a:spcBef>
                <a:spcPts val="0"/>
              </a:spcBef>
              <a:spcAft>
                <a:spcPts val="0"/>
              </a:spcAft>
              <a:buNone/>
            </a:pPr>
            <a:r>
              <a:rPr lang="en-GB"/>
              <a:t>Project Summary</a:t>
            </a:r>
            <a:endParaRPr/>
          </a:p>
        </p:txBody>
      </p:sp>
      <p:cxnSp>
        <p:nvCxnSpPr>
          <p:cNvPr id="183" name="Google Shape;183;p32"/>
          <p:cNvCxnSpPr/>
          <p:nvPr/>
        </p:nvCxnSpPr>
        <p:spPr>
          <a:xfrm>
            <a:off x="4193200" y="3504925"/>
            <a:ext cx="1857600" cy="273900"/>
          </a:xfrm>
          <a:prstGeom prst="bentConnector3">
            <a:avLst>
              <a:gd name="adj1" fmla="val 0"/>
            </a:avLst>
          </a:prstGeom>
          <a:noFill/>
          <a:ln w="76200" cap="flat" cmpd="sng">
            <a:solidFill>
              <a:srgbClr val="93C47D"/>
            </a:solidFill>
            <a:prstDash val="solid"/>
            <a:round/>
            <a:headEnd type="none" w="med" len="med"/>
            <a:tailEnd type="stealth" w="med" len="med"/>
          </a:ln>
        </p:spPr>
      </p:cxnSp>
      <p:sp>
        <p:nvSpPr>
          <p:cNvPr id="184" name="Google Shape;184;p32"/>
          <p:cNvSpPr txBox="1"/>
          <p:nvPr/>
        </p:nvSpPr>
        <p:spPr>
          <a:xfrm>
            <a:off x="2131425" y="3063975"/>
            <a:ext cx="107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Calibri"/>
                <a:ea typeface="Calibri"/>
                <a:cs typeface="Calibri"/>
                <a:sym typeface="Calibri"/>
              </a:rPr>
              <a:t>Causes</a:t>
            </a:r>
            <a:endParaRPr>
              <a:solidFill>
                <a:schemeClr val="lt1"/>
              </a:solidFill>
              <a:latin typeface="Calibri"/>
              <a:ea typeface="Calibri"/>
              <a:cs typeface="Calibri"/>
              <a:sym typeface="Calibri"/>
            </a:endParaRPr>
          </a:p>
        </p:txBody>
      </p:sp>
      <p:sp>
        <p:nvSpPr>
          <p:cNvPr id="185" name="Google Shape;185;p32"/>
          <p:cNvSpPr txBox="1"/>
          <p:nvPr/>
        </p:nvSpPr>
        <p:spPr>
          <a:xfrm>
            <a:off x="4520225" y="3778825"/>
            <a:ext cx="107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Calibri"/>
                <a:ea typeface="Calibri"/>
                <a:cs typeface="Calibri"/>
                <a:sym typeface="Calibri"/>
              </a:rPr>
              <a:t>Solved by</a:t>
            </a:r>
            <a:endParaRPr>
              <a:solidFill>
                <a:schemeClr val="lt1"/>
              </a:solidFill>
              <a:latin typeface="Calibri"/>
              <a:ea typeface="Calibri"/>
              <a:cs typeface="Calibri"/>
              <a:sym typeface="Calibri"/>
            </a:endParaRPr>
          </a:p>
        </p:txBody>
      </p:sp>
      <p:pic>
        <p:nvPicPr>
          <p:cNvPr id="10" name="Project Summary">
            <a:hlinkClick r:id="" action="ppaction://media"/>
            <a:extLst>
              <a:ext uri="{FF2B5EF4-FFF2-40B4-BE49-F238E27FC236}">
                <a16:creationId xmlns:a16="http://schemas.microsoft.com/office/drawing/2014/main" id="{62441D89-4F05-4C9B-908E-1B864B89C3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0"/>
        <p:cNvGrpSpPr/>
        <p:nvPr/>
      </p:nvGrpSpPr>
      <p:grpSpPr>
        <a:xfrm>
          <a:off x="0" y="0"/>
          <a:ext cx="0" cy="0"/>
          <a:chOff x="0" y="0"/>
          <a:chExt cx="0" cy="0"/>
        </a:xfrm>
      </p:grpSpPr>
      <p:cxnSp>
        <p:nvCxnSpPr>
          <p:cNvPr id="321" name="Google Shape;321;p50"/>
          <p:cNvCxnSpPr/>
          <p:nvPr/>
        </p:nvCxnSpPr>
        <p:spPr>
          <a:xfrm>
            <a:off x="2346957" y="358312"/>
            <a:ext cx="0" cy="2743200"/>
          </a:xfrm>
          <a:prstGeom prst="straightConnector1">
            <a:avLst/>
          </a:prstGeom>
          <a:noFill/>
          <a:ln w="101600" cap="flat" cmpd="dbl">
            <a:solidFill>
              <a:srgbClr val="274C2E"/>
            </a:solidFill>
            <a:prstDash val="solid"/>
            <a:miter lim="800000"/>
            <a:headEnd type="none" w="sm" len="sm"/>
            <a:tailEnd type="none" w="sm" len="sm"/>
          </a:ln>
        </p:spPr>
      </p:cxnSp>
      <p:pic>
        <p:nvPicPr>
          <p:cNvPr id="322" name="Google Shape;322;p50"/>
          <p:cNvPicPr preferRelativeResize="0"/>
          <p:nvPr/>
        </p:nvPicPr>
        <p:blipFill rotWithShape="1">
          <a:blip r:embed="rId5">
            <a:alphaModFix/>
          </a:blip>
          <a:srcRect/>
          <a:stretch/>
        </p:blipFill>
        <p:spPr>
          <a:xfrm>
            <a:off x="249626" y="1245017"/>
            <a:ext cx="1986278" cy="1216595"/>
          </a:xfrm>
          <a:prstGeom prst="rect">
            <a:avLst/>
          </a:prstGeom>
          <a:noFill/>
          <a:ln>
            <a:noFill/>
          </a:ln>
        </p:spPr>
      </p:pic>
      <p:sp>
        <p:nvSpPr>
          <p:cNvPr id="323" name="Google Shape;323;p50"/>
          <p:cNvSpPr/>
          <p:nvPr/>
        </p:nvSpPr>
        <p:spPr>
          <a:xfrm>
            <a:off x="283551" y="3475160"/>
            <a:ext cx="8579095" cy="1383192"/>
          </a:xfrm>
          <a:prstGeom prst="rect">
            <a:avLst/>
          </a:prstGeom>
          <a:solidFill>
            <a:srgbClr val="274C2E"/>
          </a:solidFill>
          <a:ln w="127000" cap="sq" cmpd="thinThick">
            <a:solidFill>
              <a:srgbClr val="00361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24" name="Google Shape;324;p50"/>
          <p:cNvSpPr txBox="1">
            <a:spLocks noGrp="1"/>
          </p:cNvSpPr>
          <p:nvPr>
            <p:ph type="title"/>
          </p:nvPr>
        </p:nvSpPr>
        <p:spPr>
          <a:xfrm>
            <a:off x="395653" y="3567478"/>
            <a:ext cx="8354891" cy="697835"/>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a:buNone/>
            </a:pPr>
            <a:r>
              <a:rPr lang="en-GB" sz="4100">
                <a:solidFill>
                  <a:srgbClr val="FFFFFF"/>
                </a:solidFill>
              </a:rPr>
              <a:t>Whole Flow Demo</a:t>
            </a:r>
            <a:endParaRPr sz="1100"/>
          </a:p>
        </p:txBody>
      </p:sp>
      <p:pic>
        <p:nvPicPr>
          <p:cNvPr id="325" name="Google Shape;325;p50"/>
          <p:cNvPicPr preferRelativeResize="0"/>
          <p:nvPr/>
        </p:nvPicPr>
        <p:blipFill rotWithShape="1">
          <a:blip r:embed="rId6">
            <a:alphaModFix/>
          </a:blip>
          <a:srcRect/>
          <a:stretch/>
        </p:blipFill>
        <p:spPr>
          <a:xfrm>
            <a:off x="2458011" y="1391097"/>
            <a:ext cx="1994604" cy="677629"/>
          </a:xfrm>
          <a:prstGeom prst="rect">
            <a:avLst/>
          </a:prstGeom>
          <a:noFill/>
          <a:ln>
            <a:noFill/>
          </a:ln>
        </p:spPr>
      </p:pic>
      <p:pic>
        <p:nvPicPr>
          <p:cNvPr id="326" name="Google Shape;326;p50"/>
          <p:cNvPicPr preferRelativeResize="0"/>
          <p:nvPr/>
        </p:nvPicPr>
        <p:blipFill rotWithShape="1">
          <a:blip r:embed="rId7">
            <a:alphaModFix/>
          </a:blip>
          <a:srcRect/>
          <a:stretch/>
        </p:blipFill>
        <p:spPr>
          <a:xfrm>
            <a:off x="4754875" y="1014947"/>
            <a:ext cx="1985008" cy="1463399"/>
          </a:xfrm>
          <a:prstGeom prst="rect">
            <a:avLst/>
          </a:prstGeom>
          <a:noFill/>
          <a:ln>
            <a:noFill/>
          </a:ln>
        </p:spPr>
      </p:pic>
      <p:cxnSp>
        <p:nvCxnSpPr>
          <p:cNvPr id="327" name="Google Shape;327;p50"/>
          <p:cNvCxnSpPr/>
          <p:nvPr/>
        </p:nvCxnSpPr>
        <p:spPr>
          <a:xfrm>
            <a:off x="4573264" y="358312"/>
            <a:ext cx="0" cy="2743200"/>
          </a:xfrm>
          <a:prstGeom prst="straightConnector1">
            <a:avLst/>
          </a:prstGeom>
          <a:noFill/>
          <a:ln w="101600" cap="flat" cmpd="dbl">
            <a:solidFill>
              <a:srgbClr val="274C2E"/>
            </a:solidFill>
            <a:prstDash val="solid"/>
            <a:miter lim="800000"/>
            <a:headEnd type="none" w="sm" len="sm"/>
            <a:tailEnd type="none" w="sm" len="sm"/>
          </a:ln>
        </p:spPr>
      </p:cxnSp>
      <p:cxnSp>
        <p:nvCxnSpPr>
          <p:cNvPr id="328" name="Google Shape;328;p50"/>
          <p:cNvCxnSpPr/>
          <p:nvPr/>
        </p:nvCxnSpPr>
        <p:spPr>
          <a:xfrm>
            <a:off x="6799572" y="358312"/>
            <a:ext cx="0" cy="2743200"/>
          </a:xfrm>
          <a:prstGeom prst="straightConnector1">
            <a:avLst/>
          </a:prstGeom>
          <a:noFill/>
          <a:ln w="101600" cap="flat" cmpd="dbl">
            <a:solidFill>
              <a:srgbClr val="274C2E"/>
            </a:solidFill>
            <a:prstDash val="solid"/>
            <a:miter lim="800000"/>
            <a:headEnd type="none" w="sm" len="sm"/>
            <a:tailEnd type="none" w="sm" len="sm"/>
          </a:ln>
        </p:spPr>
      </p:cxnSp>
      <p:pic>
        <p:nvPicPr>
          <p:cNvPr id="329" name="Google Shape;329;p50"/>
          <p:cNvPicPr preferRelativeResize="0"/>
          <p:nvPr/>
        </p:nvPicPr>
        <p:blipFill rotWithShape="1">
          <a:blip r:embed="rId8">
            <a:alphaModFix/>
          </a:blip>
          <a:srcRect/>
          <a:stretch/>
        </p:blipFill>
        <p:spPr>
          <a:xfrm>
            <a:off x="6918952" y="1178421"/>
            <a:ext cx="1986279" cy="1136453"/>
          </a:xfrm>
          <a:prstGeom prst="rect">
            <a:avLst/>
          </a:prstGeom>
          <a:noFill/>
          <a:ln>
            <a:noFill/>
          </a:ln>
        </p:spPr>
      </p:pic>
      <p:cxnSp>
        <p:nvCxnSpPr>
          <p:cNvPr id="330" name="Google Shape;330;p50"/>
          <p:cNvCxnSpPr/>
          <p:nvPr/>
        </p:nvCxnSpPr>
        <p:spPr>
          <a:xfrm>
            <a:off x="1657350" y="4304018"/>
            <a:ext cx="5829300" cy="0"/>
          </a:xfrm>
          <a:prstGeom prst="straightConnector1">
            <a:avLst/>
          </a:prstGeom>
          <a:noFill/>
          <a:ln w="22225" cap="flat" cmpd="sng">
            <a:solidFill>
              <a:srgbClr val="D9D9D9"/>
            </a:solidFill>
            <a:prstDash val="solid"/>
            <a:miter lim="800000"/>
            <a:headEnd type="none" w="sm" len="sm"/>
            <a:tailEnd type="none" w="sm" len="sm"/>
          </a:ln>
        </p:spPr>
      </p:cxnSp>
      <p:pic>
        <p:nvPicPr>
          <p:cNvPr id="12" name="Som Gravado">
            <a:hlinkClick r:id="" action="ppaction://media"/>
            <a:extLst>
              <a:ext uri="{FF2B5EF4-FFF2-40B4-BE49-F238E27FC236}">
                <a16:creationId xmlns:a16="http://schemas.microsoft.com/office/drawing/2014/main" id="{08312E17-97EA-41F7-B51A-327977D22D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7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33"/>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1" name="Google Shape;191;p33"/>
          <p:cNvSpPr/>
          <p:nvPr/>
        </p:nvSpPr>
        <p:spPr>
          <a:xfrm>
            <a:off x="0" y="0"/>
            <a:ext cx="1510168" cy="5143500"/>
          </a:xfrm>
          <a:prstGeom prst="rect">
            <a:avLst/>
          </a:prstGeom>
          <a:solidFill>
            <a:srgbClr val="00361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2" name="Google Shape;192;p33"/>
          <p:cNvSpPr>
            <a:spLocks noGrp="1"/>
          </p:cNvSpPr>
          <p:nvPr>
            <p:ph type="title"/>
          </p:nvPr>
        </p:nvSpPr>
        <p:spPr>
          <a:xfrm>
            <a:off x="480060" y="1555772"/>
            <a:ext cx="2064265" cy="2031956"/>
          </a:xfrm>
          <a:prstGeom prst="ellipse">
            <a:avLst/>
          </a:prstGeom>
          <a:solidFill>
            <a:srgbClr val="274C2E"/>
          </a:solidFill>
          <a:ln w="174625" cap="flat" cmpd="thinThick">
            <a:solidFill>
              <a:srgbClr val="274C2E"/>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a:buNone/>
            </a:pPr>
            <a:r>
              <a:rPr lang="en-GB" sz="2000">
                <a:solidFill>
                  <a:srgbClr val="FFFFFF"/>
                </a:solidFill>
                <a:latin typeface="Calibri"/>
                <a:ea typeface="Calibri"/>
                <a:cs typeface="Calibri"/>
                <a:sym typeface="Calibri"/>
              </a:rPr>
              <a:t>Objectives</a:t>
            </a:r>
            <a:endParaRPr sz="1100"/>
          </a:p>
        </p:txBody>
      </p:sp>
      <p:graphicFrame>
        <p:nvGraphicFramePr>
          <p:cNvPr id="193" name="Google Shape;193;p33"/>
          <p:cNvGraphicFramePr/>
          <p:nvPr/>
        </p:nvGraphicFramePr>
        <p:xfrm>
          <a:off x="2733825" y="315655"/>
          <a:ext cx="6245125" cy="4419350"/>
        </p:xfrm>
        <a:graphic>
          <a:graphicData uri="http://schemas.openxmlformats.org/drawingml/2006/table">
            <a:tbl>
              <a:tblPr>
                <a:noFill/>
                <a:tableStyleId>{F179E0DD-A447-478B-8579-D09152D3F1D0}</a:tableStyleId>
              </a:tblPr>
              <a:tblGrid>
                <a:gridCol w="719550">
                  <a:extLst>
                    <a:ext uri="{9D8B030D-6E8A-4147-A177-3AD203B41FA5}">
                      <a16:colId xmlns:a16="http://schemas.microsoft.com/office/drawing/2014/main" val="20000"/>
                    </a:ext>
                  </a:extLst>
                </a:gridCol>
                <a:gridCol w="5525575">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GB" sz="1000" b="1"/>
                        <a:t>Version</a:t>
                      </a:r>
                      <a:endParaRPr sz="1000" b="1"/>
                    </a:p>
                  </a:txBody>
                  <a:tcPr marL="91425" marR="91425" marT="91425" marB="91425"/>
                </a:tc>
                <a:tc>
                  <a:txBody>
                    <a:bodyPr/>
                    <a:lstStyle/>
                    <a:p>
                      <a:pPr marL="0" lvl="0" indent="0" algn="l" rtl="0">
                        <a:spcBef>
                          <a:spcPts val="0"/>
                        </a:spcBef>
                        <a:spcAft>
                          <a:spcPts val="0"/>
                        </a:spcAft>
                        <a:buNone/>
                      </a:pPr>
                      <a:r>
                        <a:rPr lang="en-GB" sz="1000" b="1"/>
                        <a:t>Requirement Text</a:t>
                      </a:r>
                      <a:endParaRPr sz="1000" b="1"/>
                    </a:p>
                  </a:txBody>
                  <a:tcPr marL="91425" marR="91425" marT="91425" marB="91425"/>
                </a:tc>
                <a:extLst>
                  <a:ext uri="{0D108BD9-81ED-4DB2-BD59-A6C34878D82A}">
                    <a16:rowId xmlns:a16="http://schemas.microsoft.com/office/drawing/2014/main" val="10000"/>
                  </a:ext>
                </a:extLst>
              </a:tr>
              <a:tr h="822925">
                <a:tc>
                  <a:txBody>
                    <a:bodyPr/>
                    <a:lstStyle/>
                    <a:p>
                      <a:pPr marL="0" lvl="0" indent="0" algn="l" rtl="0">
                        <a:spcBef>
                          <a:spcPts val="0"/>
                        </a:spcBef>
                        <a:spcAft>
                          <a:spcPts val="0"/>
                        </a:spcAft>
                        <a:buNone/>
                      </a:pPr>
                      <a:r>
                        <a:rPr lang="en-GB" sz="1200"/>
                        <a:t>1.1.1</a:t>
                      </a:r>
                      <a:endParaRPr sz="1200"/>
                    </a:p>
                  </a:txBody>
                  <a:tcPr marL="91425" marR="91425" marT="91425" marB="91425"/>
                </a:tc>
                <a:tc>
                  <a:txBody>
                    <a:bodyPr/>
                    <a:lstStyle/>
                    <a:p>
                      <a:pPr marL="0" lvl="0" indent="0" algn="l" rtl="0">
                        <a:spcBef>
                          <a:spcPts val="0"/>
                        </a:spcBef>
                        <a:spcAft>
                          <a:spcPts val="0"/>
                        </a:spcAft>
                        <a:buNone/>
                      </a:pPr>
                      <a:r>
                        <a:rPr lang="en-GB" sz="1200"/>
                        <a:t>Jmeter should be used to create a Test Plan that produces results, this will be the default test plan, which every user will be able to use and adjust with parameters.</a:t>
                      </a:r>
                      <a:endParaRPr sz="1200"/>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GB" sz="1200"/>
                        <a:t>1.2.1</a:t>
                      </a:r>
                      <a:endParaRPr sz="1200"/>
                    </a:p>
                  </a:txBody>
                  <a:tcPr marL="91425" marR="91425" marT="91425" marB="91425"/>
                </a:tc>
                <a:tc>
                  <a:txBody>
                    <a:bodyPr/>
                    <a:lstStyle/>
                    <a:p>
                      <a:pPr marL="0" lvl="0" indent="0" algn="l" rtl="0">
                        <a:spcBef>
                          <a:spcPts val="0"/>
                        </a:spcBef>
                        <a:spcAft>
                          <a:spcPts val="0"/>
                        </a:spcAft>
                        <a:buNone/>
                      </a:pPr>
                      <a:r>
                        <a:rPr lang="en-GB" sz="1200"/>
                        <a:t>Jmeter test plan results should be sent to Influxdb.</a:t>
                      </a:r>
                      <a:endParaRPr sz="1200"/>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200"/>
                        <a:t>1.3.1</a:t>
                      </a:r>
                      <a:endParaRPr sz="1200"/>
                    </a:p>
                  </a:txBody>
                  <a:tcPr marL="91425" marR="91425" marT="91425" marB="91425"/>
                </a:tc>
                <a:tc>
                  <a:txBody>
                    <a:bodyPr/>
                    <a:lstStyle/>
                    <a:p>
                      <a:pPr marL="0" lvl="0" indent="0" algn="l" rtl="0">
                        <a:spcBef>
                          <a:spcPts val="0"/>
                        </a:spcBef>
                        <a:spcAft>
                          <a:spcPts val="0"/>
                        </a:spcAft>
                        <a:buNone/>
                      </a:pPr>
                      <a:r>
                        <a:rPr lang="en-GB" sz="1200"/>
                        <a:t>Should be able to run Jmeter test plan within Java.</a:t>
                      </a:r>
                      <a:endParaRPr sz="1200"/>
                    </a:p>
                  </a:txBody>
                  <a:tcPr marL="91425" marR="91425" marT="91425" marB="91425"/>
                </a:tc>
                <a:extLst>
                  <a:ext uri="{0D108BD9-81ED-4DB2-BD59-A6C34878D82A}">
                    <a16:rowId xmlns:a16="http://schemas.microsoft.com/office/drawing/2014/main" val="10003"/>
                  </a:ext>
                </a:extLst>
              </a:tr>
              <a:tr h="609575">
                <a:tc>
                  <a:txBody>
                    <a:bodyPr/>
                    <a:lstStyle/>
                    <a:p>
                      <a:pPr marL="0" lvl="0" indent="0" algn="l" rtl="0">
                        <a:spcBef>
                          <a:spcPts val="0"/>
                        </a:spcBef>
                        <a:spcAft>
                          <a:spcPts val="0"/>
                        </a:spcAft>
                        <a:buNone/>
                      </a:pPr>
                      <a:r>
                        <a:rPr lang="en-GB" sz="1200"/>
                        <a:t>1.3.2</a:t>
                      </a:r>
                      <a:endParaRPr sz="1200"/>
                    </a:p>
                  </a:txBody>
                  <a:tcPr marL="91425" marR="91425" marT="91425" marB="91425"/>
                </a:tc>
                <a:tc>
                  <a:txBody>
                    <a:bodyPr/>
                    <a:lstStyle/>
                    <a:p>
                      <a:pPr marL="0" lvl="0" indent="0" algn="l" rtl="0">
                        <a:spcBef>
                          <a:spcPts val="0"/>
                        </a:spcBef>
                        <a:spcAft>
                          <a:spcPts val="0"/>
                        </a:spcAft>
                        <a:buNone/>
                      </a:pPr>
                      <a:r>
                        <a:rPr lang="en-GB" sz="1200"/>
                        <a:t>The test plan should be able to continuously create results from the same Test Plan until the program is stopped.</a:t>
                      </a:r>
                      <a:endParaRPr sz="1200"/>
                    </a:p>
                  </a:txBody>
                  <a:tcPr marL="91425" marR="91425" marT="91425" marB="91425"/>
                </a:tc>
                <a:extLst>
                  <a:ext uri="{0D108BD9-81ED-4DB2-BD59-A6C34878D82A}">
                    <a16:rowId xmlns:a16="http://schemas.microsoft.com/office/drawing/2014/main" val="10004"/>
                  </a:ext>
                </a:extLst>
              </a:tr>
              <a:tr h="1249650">
                <a:tc>
                  <a:txBody>
                    <a:bodyPr/>
                    <a:lstStyle/>
                    <a:p>
                      <a:pPr marL="0" lvl="0" indent="0" algn="l" rtl="0">
                        <a:spcBef>
                          <a:spcPts val="0"/>
                        </a:spcBef>
                        <a:spcAft>
                          <a:spcPts val="0"/>
                        </a:spcAft>
                        <a:buNone/>
                      </a:pPr>
                      <a:r>
                        <a:rPr lang="en-GB" sz="1200"/>
                        <a:t>1.3.3</a:t>
                      </a:r>
                      <a:endParaRPr sz="1200"/>
                    </a:p>
                  </a:txBody>
                  <a:tcPr marL="91425" marR="91425" marT="91425" marB="91425"/>
                </a:tc>
                <a:tc>
                  <a:txBody>
                    <a:bodyPr/>
                    <a:lstStyle/>
                    <a:p>
                      <a:pPr marL="0" lvl="0" indent="0" algn="l" rtl="0">
                        <a:spcBef>
                          <a:spcPts val="0"/>
                        </a:spcBef>
                        <a:spcAft>
                          <a:spcPts val="0"/>
                        </a:spcAft>
                        <a:buNone/>
                      </a:pPr>
                      <a:r>
                        <a:rPr lang="en-GB" sz="1200"/>
                        <a:t>Parameters should be set in the Jmeter test plan and should be changeable within Java. These parameters should cover:</a:t>
                      </a:r>
                      <a:endParaRPr sz="1200"/>
                    </a:p>
                    <a:p>
                      <a:pPr marL="457200" lvl="0" indent="-304800" algn="l" rtl="0">
                        <a:spcBef>
                          <a:spcPts val="0"/>
                        </a:spcBef>
                        <a:spcAft>
                          <a:spcPts val="0"/>
                        </a:spcAft>
                        <a:buSzPts val="1200"/>
                        <a:buChar char="-"/>
                      </a:pPr>
                      <a:r>
                        <a:rPr lang="en-GB" sz="1200"/>
                        <a:t>ThreadPool</a:t>
                      </a:r>
                      <a:endParaRPr sz="1200"/>
                    </a:p>
                    <a:p>
                      <a:pPr marL="457200" lvl="0" indent="-304800" algn="l" rtl="0">
                        <a:spcBef>
                          <a:spcPts val="0"/>
                        </a:spcBef>
                        <a:spcAft>
                          <a:spcPts val="0"/>
                        </a:spcAft>
                        <a:buSzPts val="1200"/>
                        <a:buChar char="-"/>
                      </a:pPr>
                      <a:r>
                        <a:rPr lang="en-GB" sz="1200"/>
                        <a:t>Ramp up time</a:t>
                      </a:r>
                      <a:endParaRPr sz="1200"/>
                    </a:p>
                    <a:p>
                      <a:pPr marL="457200" lvl="0" indent="-304800" algn="l" rtl="0">
                        <a:spcBef>
                          <a:spcPts val="0"/>
                        </a:spcBef>
                        <a:spcAft>
                          <a:spcPts val="0"/>
                        </a:spcAft>
                        <a:buSzPts val="1200"/>
                        <a:buChar char="-"/>
                      </a:pPr>
                      <a:r>
                        <a:rPr lang="en-GB" sz="1200"/>
                        <a:t>Target URL</a:t>
                      </a:r>
                      <a:endParaRPr sz="1200"/>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GB" sz="1200"/>
                        <a:t>1.4.1</a:t>
                      </a:r>
                      <a:endParaRPr sz="1200"/>
                    </a:p>
                  </a:txBody>
                  <a:tcPr marL="91425" marR="91425" marT="91425" marB="91425"/>
                </a:tc>
                <a:tc>
                  <a:txBody>
                    <a:bodyPr/>
                    <a:lstStyle/>
                    <a:p>
                      <a:pPr marL="0" lvl="0" indent="0" algn="l" rtl="0">
                        <a:spcBef>
                          <a:spcPts val="0"/>
                        </a:spcBef>
                        <a:spcAft>
                          <a:spcPts val="0"/>
                        </a:spcAft>
                        <a:buNone/>
                      </a:pPr>
                      <a:r>
                        <a:rPr lang="en-GB" sz="1200"/>
                        <a:t>Results will be displayed in Grafana for visualization.</a:t>
                      </a:r>
                      <a:endParaRPr sz="1200"/>
                    </a:p>
                  </a:txBody>
                  <a:tcPr marL="91425" marR="91425" marT="91425" marB="91425"/>
                </a:tc>
                <a:extLst>
                  <a:ext uri="{0D108BD9-81ED-4DB2-BD59-A6C34878D82A}">
                    <a16:rowId xmlns:a16="http://schemas.microsoft.com/office/drawing/2014/main" val="10006"/>
                  </a:ext>
                </a:extLst>
              </a:tr>
            </a:tbl>
          </a:graphicData>
        </a:graphic>
      </p:graphicFrame>
      <p:pic>
        <p:nvPicPr>
          <p:cNvPr id="6" name="Som Gravado">
            <a:hlinkClick r:id="" action="ppaction://media"/>
            <a:extLst>
              <a:ext uri="{FF2B5EF4-FFF2-40B4-BE49-F238E27FC236}">
                <a16:creationId xmlns:a16="http://schemas.microsoft.com/office/drawing/2014/main" id="{976F216B-8E66-4523-84EE-C183D13C21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7"/>
        <p:cNvGrpSpPr/>
        <p:nvPr/>
      </p:nvGrpSpPr>
      <p:grpSpPr>
        <a:xfrm>
          <a:off x="0" y="0"/>
          <a:ext cx="0" cy="0"/>
          <a:chOff x="0" y="0"/>
          <a:chExt cx="0" cy="0"/>
        </a:xfrm>
      </p:grpSpPr>
      <p:sp>
        <p:nvSpPr>
          <p:cNvPr id="198" name="Google Shape;198;p34"/>
          <p:cNvSpPr/>
          <p:nvPr/>
        </p:nvSpPr>
        <p:spPr>
          <a:xfrm>
            <a:off x="0" y="0"/>
            <a:ext cx="9144000"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9" name="Google Shape;199;p34"/>
          <p:cNvSpPr txBox="1">
            <a:spLocks noGrp="1"/>
          </p:cNvSpPr>
          <p:nvPr>
            <p:ph type="title"/>
          </p:nvPr>
        </p:nvSpPr>
        <p:spPr>
          <a:xfrm>
            <a:off x="430775" y="480050"/>
            <a:ext cx="2078100" cy="3943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C2C2C"/>
              </a:buClr>
              <a:buSzPts val="2500"/>
              <a:buFont typeface="Calibri"/>
              <a:buNone/>
            </a:pPr>
            <a:r>
              <a:rPr lang="en-GB" sz="2500" b="1">
                <a:solidFill>
                  <a:schemeClr val="lt1"/>
                </a:solidFill>
              </a:rPr>
              <a:t>Requirements</a:t>
            </a:r>
            <a:endParaRPr sz="1100" b="1">
              <a:solidFill>
                <a:schemeClr val="lt1"/>
              </a:solidFill>
            </a:endParaRPr>
          </a:p>
        </p:txBody>
      </p:sp>
      <p:sp>
        <p:nvSpPr>
          <p:cNvPr id="200" name="Google Shape;200;p34"/>
          <p:cNvSpPr/>
          <p:nvPr/>
        </p:nvSpPr>
        <p:spPr>
          <a:xfrm>
            <a:off x="2685050" y="363474"/>
            <a:ext cx="6096762" cy="4293108"/>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745"/>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01" name="Google Shape;201;p34"/>
          <p:cNvPicPr preferRelativeResize="0">
            <a:picLocks noGrp="1"/>
          </p:cNvPicPr>
          <p:nvPr>
            <p:ph type="body" idx="1"/>
          </p:nvPr>
        </p:nvPicPr>
        <p:blipFill rotWithShape="1">
          <a:blip r:embed="rId5">
            <a:alphaModFix/>
          </a:blip>
          <a:srcRect t="1358" b="3763"/>
          <a:stretch/>
        </p:blipFill>
        <p:spPr>
          <a:xfrm>
            <a:off x="3047223" y="706903"/>
            <a:ext cx="5372416" cy="3606249"/>
          </a:xfrm>
          <a:prstGeom prst="rect">
            <a:avLst/>
          </a:prstGeom>
          <a:noFill/>
          <a:ln>
            <a:noFill/>
          </a:ln>
        </p:spPr>
      </p:pic>
      <p:pic>
        <p:nvPicPr>
          <p:cNvPr id="6" name="Som Gravado">
            <a:hlinkClick r:id="" action="ppaction://media"/>
            <a:extLst>
              <a:ext uri="{FF2B5EF4-FFF2-40B4-BE49-F238E27FC236}">
                <a16:creationId xmlns:a16="http://schemas.microsoft.com/office/drawing/2014/main" id="{47726CEA-A114-4FAE-AC1F-C69AB15C08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3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4C2E"/>
        </a:solidFill>
        <a:effectLst/>
      </p:bgPr>
    </p:bg>
    <p:spTree>
      <p:nvGrpSpPr>
        <p:cNvPr id="1" name="Shape 205"/>
        <p:cNvGrpSpPr/>
        <p:nvPr/>
      </p:nvGrpSpPr>
      <p:grpSpPr>
        <a:xfrm>
          <a:off x="0" y="0"/>
          <a:ext cx="0" cy="0"/>
          <a:chOff x="0" y="0"/>
          <a:chExt cx="0" cy="0"/>
        </a:xfrm>
      </p:grpSpPr>
      <p:pic>
        <p:nvPicPr>
          <p:cNvPr id="206" name="Google Shape;206;p35"/>
          <p:cNvPicPr preferRelativeResize="0">
            <a:picLocks noGrp="1"/>
          </p:cNvPicPr>
          <p:nvPr>
            <p:ph type="body" idx="1"/>
          </p:nvPr>
        </p:nvPicPr>
        <p:blipFill rotWithShape="1">
          <a:blip r:embed="rId5">
            <a:alphaModFix/>
          </a:blip>
          <a:srcRect l="2838" r="2973" b="1"/>
          <a:stretch/>
        </p:blipFill>
        <p:spPr>
          <a:xfrm>
            <a:off x="480060" y="757960"/>
            <a:ext cx="8184000" cy="3627600"/>
          </a:xfrm>
          <a:prstGeom prst="rect">
            <a:avLst/>
          </a:prstGeom>
          <a:noFill/>
          <a:ln w="38100" cap="flat" cmpd="sng">
            <a:solidFill>
              <a:srgbClr val="003613"/>
            </a:solidFill>
            <a:prstDash val="solid"/>
            <a:miter lim="800000"/>
            <a:headEnd type="none" w="sm" len="sm"/>
            <a:tailEnd type="none" w="sm" len="sm"/>
          </a:ln>
        </p:spPr>
      </p:pic>
      <p:pic>
        <p:nvPicPr>
          <p:cNvPr id="3" name="Som Gravado">
            <a:hlinkClick r:id="" action="ppaction://media"/>
            <a:extLst>
              <a:ext uri="{FF2B5EF4-FFF2-40B4-BE49-F238E27FC236}">
                <a16:creationId xmlns:a16="http://schemas.microsoft.com/office/drawing/2014/main" id="{554CE078-BAB2-4501-9266-A28A822E46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0"/>
        <p:cNvGrpSpPr/>
        <p:nvPr/>
      </p:nvGrpSpPr>
      <p:grpSpPr>
        <a:xfrm>
          <a:off x="0" y="0"/>
          <a:ext cx="0" cy="0"/>
          <a:chOff x="0" y="0"/>
          <a:chExt cx="0" cy="0"/>
        </a:xfrm>
      </p:grpSpPr>
      <p:sp>
        <p:nvSpPr>
          <p:cNvPr id="211" name="Google Shape;211;p36"/>
          <p:cNvSpPr/>
          <p:nvPr/>
        </p:nvSpPr>
        <p:spPr>
          <a:xfrm>
            <a:off x="0" y="0"/>
            <a:ext cx="9144000"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2" name="Google Shape;212;p36"/>
          <p:cNvSpPr txBox="1">
            <a:spLocks noGrp="1"/>
          </p:cNvSpPr>
          <p:nvPr>
            <p:ph type="title"/>
          </p:nvPr>
        </p:nvSpPr>
        <p:spPr>
          <a:xfrm>
            <a:off x="6820122" y="464011"/>
            <a:ext cx="1960404" cy="35959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2700"/>
              <a:buFont typeface="Calibri"/>
              <a:buNone/>
            </a:pPr>
            <a:r>
              <a:rPr lang="en-GB" sz="2700" b="1">
                <a:solidFill>
                  <a:srgbClr val="FFFFFF"/>
                </a:solidFill>
              </a:rPr>
              <a:t>Weekly Sprints/Task Allocation</a:t>
            </a:r>
            <a:endParaRPr sz="1100" b="1"/>
          </a:p>
        </p:txBody>
      </p:sp>
      <p:sp>
        <p:nvSpPr>
          <p:cNvPr id="213" name="Google Shape;213;p36"/>
          <p:cNvSpPr/>
          <p:nvPr/>
        </p:nvSpPr>
        <p:spPr>
          <a:xfrm>
            <a:off x="370016" y="363474"/>
            <a:ext cx="6096762" cy="4293108"/>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745"/>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14" name="Google Shape;214;p36"/>
          <p:cNvPicPr preferRelativeResize="0">
            <a:picLocks noGrp="1"/>
          </p:cNvPicPr>
          <p:nvPr>
            <p:ph type="body" idx="1"/>
          </p:nvPr>
        </p:nvPicPr>
        <p:blipFill rotWithShape="1">
          <a:blip r:embed="rId5">
            <a:alphaModFix/>
          </a:blip>
          <a:srcRect r="7264" b="2"/>
          <a:stretch/>
        </p:blipFill>
        <p:spPr>
          <a:xfrm>
            <a:off x="732188" y="706903"/>
            <a:ext cx="5372416" cy="3606249"/>
          </a:xfrm>
          <a:prstGeom prst="rect">
            <a:avLst/>
          </a:prstGeom>
          <a:noFill/>
          <a:ln>
            <a:noFill/>
          </a:ln>
        </p:spPr>
      </p:pic>
      <p:pic>
        <p:nvPicPr>
          <p:cNvPr id="6" name="Som Gravado">
            <a:hlinkClick r:id="" action="ppaction://media"/>
            <a:extLst>
              <a:ext uri="{FF2B5EF4-FFF2-40B4-BE49-F238E27FC236}">
                <a16:creationId xmlns:a16="http://schemas.microsoft.com/office/drawing/2014/main" id="{6AC86E10-0B6F-4E79-8322-E77734E073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8"/>
        <p:cNvGrpSpPr/>
        <p:nvPr/>
      </p:nvGrpSpPr>
      <p:grpSpPr>
        <a:xfrm>
          <a:off x="0" y="0"/>
          <a:ext cx="0" cy="0"/>
          <a:chOff x="0" y="0"/>
          <a:chExt cx="0" cy="0"/>
        </a:xfrm>
      </p:grpSpPr>
      <p:sp>
        <p:nvSpPr>
          <p:cNvPr id="219" name="Google Shape;219;p37"/>
          <p:cNvSpPr/>
          <p:nvPr/>
        </p:nvSpPr>
        <p:spPr>
          <a:xfrm>
            <a:off x="0" y="0"/>
            <a:ext cx="9144000" cy="5143500"/>
          </a:xfrm>
          <a:prstGeom prst="rect">
            <a:avLst/>
          </a:prstGeom>
          <a:solidFill>
            <a:srgbClr val="41414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0" name="Google Shape;220;p37"/>
          <p:cNvSpPr/>
          <p:nvPr/>
        </p:nvSpPr>
        <p:spPr>
          <a:xfrm rot="10800000" flipH="1">
            <a:off x="0" y="-358"/>
            <a:ext cx="2701727" cy="5143859"/>
          </a:xfrm>
          <a:custGeom>
            <a:avLst/>
            <a:gdLst/>
            <a:ahLst/>
            <a:cxnLst/>
            <a:rect l="l" t="t" r="r" b="b"/>
            <a:pathLst>
              <a:path w="6754318" h="6858478" extrusionOk="0">
                <a:moveTo>
                  <a:pt x="0" y="6858478"/>
                </a:moveTo>
                <a:lnTo>
                  <a:pt x="6754318" y="6858478"/>
                </a:lnTo>
                <a:lnTo>
                  <a:pt x="3577943" y="0"/>
                </a:lnTo>
                <a:lnTo>
                  <a:pt x="3572366" y="0"/>
                </a:lnTo>
                <a:lnTo>
                  <a:pt x="2506138" y="0"/>
                </a:lnTo>
                <a:lnTo>
                  <a:pt x="0" y="0"/>
                </a:lnTo>
                <a:close/>
              </a:path>
            </a:pathLst>
          </a:custGeom>
          <a:solidFill>
            <a:srgbClr val="0036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21" name="Google Shape;221;p37"/>
          <p:cNvSpPr/>
          <p:nvPr/>
        </p:nvSpPr>
        <p:spPr>
          <a:xfrm rot="10800000" flipH="1">
            <a:off x="0" y="-358"/>
            <a:ext cx="2083823" cy="5143859"/>
          </a:xfrm>
          <a:custGeom>
            <a:avLst/>
            <a:gdLst/>
            <a:ahLst/>
            <a:cxnLst/>
            <a:rect l="l" t="t" r="r" b="b"/>
            <a:pathLst>
              <a:path w="5953780" h="6858478" extrusionOk="0">
                <a:moveTo>
                  <a:pt x="0" y="6858478"/>
                </a:moveTo>
                <a:lnTo>
                  <a:pt x="5953780" y="6858478"/>
                </a:lnTo>
                <a:lnTo>
                  <a:pt x="2777405" y="0"/>
                </a:lnTo>
                <a:lnTo>
                  <a:pt x="2771828" y="0"/>
                </a:lnTo>
                <a:lnTo>
                  <a:pt x="1705600" y="0"/>
                </a:lnTo>
                <a:lnTo>
                  <a:pt x="0" y="0"/>
                </a:lnTo>
                <a:close/>
              </a:path>
            </a:pathLst>
          </a:custGeom>
          <a:solidFill>
            <a:srgbClr val="274C2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22" name="Google Shape;222;p37"/>
          <p:cNvSpPr txBox="1">
            <a:spLocks noGrp="1"/>
          </p:cNvSpPr>
          <p:nvPr>
            <p:ph type="title"/>
          </p:nvPr>
        </p:nvSpPr>
        <p:spPr>
          <a:xfrm>
            <a:off x="116229" y="594071"/>
            <a:ext cx="2907900" cy="16872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4100"/>
              <a:buFont typeface="Calibri"/>
              <a:buNone/>
            </a:pPr>
            <a:r>
              <a:rPr lang="en-GB" sz="4100" b="1">
                <a:solidFill>
                  <a:schemeClr val="lt1"/>
                </a:solidFill>
              </a:rPr>
              <a:t>Sprint</a:t>
            </a:r>
            <a:endParaRPr sz="4100" b="1">
              <a:solidFill>
                <a:schemeClr val="lt1"/>
              </a:solidFill>
            </a:endParaRPr>
          </a:p>
          <a:p>
            <a:pPr marL="0" lvl="0" indent="0" algn="l" rtl="0">
              <a:lnSpc>
                <a:spcPct val="90000"/>
              </a:lnSpc>
              <a:spcBef>
                <a:spcPts val="0"/>
              </a:spcBef>
              <a:spcAft>
                <a:spcPts val="0"/>
              </a:spcAft>
              <a:buClr>
                <a:schemeClr val="lt1"/>
              </a:buClr>
              <a:buSzPts val="4100"/>
              <a:buFont typeface="Calibri"/>
              <a:buNone/>
            </a:pPr>
            <a:r>
              <a:rPr lang="en-GB" sz="4100" b="1">
                <a:solidFill>
                  <a:schemeClr val="lt1"/>
                </a:solidFill>
              </a:rPr>
              <a:t>Board</a:t>
            </a:r>
            <a:endParaRPr sz="1100" b="1"/>
          </a:p>
        </p:txBody>
      </p:sp>
      <p:pic>
        <p:nvPicPr>
          <p:cNvPr id="223" name="Google Shape;223;p37"/>
          <p:cNvPicPr preferRelativeResize="0"/>
          <p:nvPr/>
        </p:nvPicPr>
        <p:blipFill>
          <a:blip r:embed="rId5">
            <a:alphaModFix/>
          </a:blip>
          <a:stretch>
            <a:fillRect/>
          </a:stretch>
        </p:blipFill>
        <p:spPr>
          <a:xfrm>
            <a:off x="2314200" y="203525"/>
            <a:ext cx="6666974" cy="4736451"/>
          </a:xfrm>
          <a:prstGeom prst="rect">
            <a:avLst/>
          </a:prstGeom>
          <a:noFill/>
          <a:ln>
            <a:noFill/>
          </a:ln>
        </p:spPr>
      </p:pic>
      <p:pic>
        <p:nvPicPr>
          <p:cNvPr id="8" name="Som Gravado">
            <a:hlinkClick r:id="" action="ppaction://media"/>
            <a:extLst>
              <a:ext uri="{FF2B5EF4-FFF2-40B4-BE49-F238E27FC236}">
                <a16:creationId xmlns:a16="http://schemas.microsoft.com/office/drawing/2014/main" id="{48006A81-25DD-486F-A79E-3935551A35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74C2E"/>
        </a:solidFill>
        <a:effectLst/>
      </p:bgPr>
    </p:bg>
    <p:spTree>
      <p:nvGrpSpPr>
        <p:cNvPr id="1" name="Shape 227"/>
        <p:cNvGrpSpPr/>
        <p:nvPr/>
      </p:nvGrpSpPr>
      <p:grpSpPr>
        <a:xfrm>
          <a:off x="0" y="0"/>
          <a:ext cx="0" cy="0"/>
          <a:chOff x="0" y="0"/>
          <a:chExt cx="0" cy="0"/>
        </a:xfrm>
      </p:grpSpPr>
      <p:sp>
        <p:nvSpPr>
          <p:cNvPr id="228" name="Google Shape;228;p38"/>
          <p:cNvSpPr txBox="1">
            <a:spLocks noGrp="1"/>
          </p:cNvSpPr>
          <p:nvPr>
            <p:ph type="title"/>
          </p:nvPr>
        </p:nvSpPr>
        <p:spPr>
          <a:xfrm>
            <a:off x="536067" y="3374136"/>
            <a:ext cx="8071866" cy="905256"/>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4500"/>
              <a:buFont typeface="Calibri"/>
              <a:buNone/>
            </a:pPr>
            <a:r>
              <a:rPr lang="en-GB" sz="4500">
                <a:solidFill>
                  <a:schemeClr val="lt1"/>
                </a:solidFill>
                <a:latin typeface="Calibri"/>
                <a:ea typeface="Calibri"/>
                <a:cs typeface="Calibri"/>
                <a:sym typeface="Calibri"/>
              </a:rPr>
              <a:t>GitHub Actions</a:t>
            </a:r>
            <a:endParaRPr sz="1100"/>
          </a:p>
        </p:txBody>
      </p:sp>
      <p:cxnSp>
        <p:nvCxnSpPr>
          <p:cNvPr id="229" name="Google Shape;229;p38"/>
          <p:cNvCxnSpPr/>
          <p:nvPr/>
        </p:nvCxnSpPr>
        <p:spPr>
          <a:xfrm>
            <a:off x="4984450" y="1012884"/>
            <a:ext cx="0" cy="1590600"/>
          </a:xfrm>
          <a:prstGeom prst="straightConnector1">
            <a:avLst/>
          </a:prstGeom>
          <a:noFill/>
          <a:ln w="28575" cap="flat" cmpd="sng">
            <a:solidFill>
              <a:srgbClr val="FEFEFE"/>
            </a:solidFill>
            <a:prstDash val="solid"/>
            <a:miter lim="800000"/>
            <a:headEnd type="none" w="sm" len="sm"/>
            <a:tailEnd type="none" w="sm" len="sm"/>
          </a:ln>
        </p:spPr>
      </p:cxnSp>
      <p:pic>
        <p:nvPicPr>
          <p:cNvPr id="230" name="Google Shape;230;p38"/>
          <p:cNvPicPr preferRelativeResize="0"/>
          <p:nvPr/>
        </p:nvPicPr>
        <p:blipFill>
          <a:blip r:embed="rId5">
            <a:alphaModFix/>
          </a:blip>
          <a:stretch>
            <a:fillRect/>
          </a:stretch>
        </p:blipFill>
        <p:spPr>
          <a:xfrm>
            <a:off x="5853900" y="531814"/>
            <a:ext cx="2552800" cy="2552800"/>
          </a:xfrm>
          <a:prstGeom prst="rect">
            <a:avLst/>
          </a:prstGeom>
          <a:noFill/>
          <a:ln>
            <a:noFill/>
          </a:ln>
        </p:spPr>
      </p:pic>
      <p:pic>
        <p:nvPicPr>
          <p:cNvPr id="231" name="Google Shape;231;p38"/>
          <p:cNvPicPr preferRelativeResize="0"/>
          <p:nvPr/>
        </p:nvPicPr>
        <p:blipFill>
          <a:blip r:embed="rId6">
            <a:alphaModFix/>
          </a:blip>
          <a:stretch>
            <a:fillRect/>
          </a:stretch>
        </p:blipFill>
        <p:spPr>
          <a:xfrm>
            <a:off x="271700" y="705999"/>
            <a:ext cx="4348400" cy="2204350"/>
          </a:xfrm>
          <a:prstGeom prst="rect">
            <a:avLst/>
          </a:prstGeom>
          <a:noFill/>
          <a:ln>
            <a:noFill/>
          </a:ln>
        </p:spPr>
      </p:pic>
      <p:pic>
        <p:nvPicPr>
          <p:cNvPr id="6" name="Som Gravado">
            <a:hlinkClick r:id="" action="ppaction://media"/>
            <a:extLst>
              <a:ext uri="{FF2B5EF4-FFF2-40B4-BE49-F238E27FC236}">
                <a16:creationId xmlns:a16="http://schemas.microsoft.com/office/drawing/2014/main" id="{9EC19AC7-A085-4DC5-8241-A4EEBB01E64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700"/>
                                        <p:tgtEl>
                                          <p:spTgt spid="228"/>
                                        </p:tgtEl>
                                      </p:cBhvr>
                                    </p:animEffect>
                                  </p:childTnLst>
                                </p:cTn>
                              </p:par>
                            </p:childTnLst>
                          </p:cTn>
                        </p:par>
                        <p:par>
                          <p:cTn id="8" fill="hold">
                            <p:stCondLst>
                              <p:cond delay="1700"/>
                            </p:stCondLst>
                            <p:childTnLst>
                              <p:par>
                                <p:cTn id="9" presetID="1" presetClass="mediacall" presetSubtype="0" fill="hold" nodeType="afterEffect">
                                  <p:stCondLst>
                                    <p:cond delay="0"/>
                                  </p:stCondLst>
                                  <p:childTnLst>
                                    <p:cmd type="call" cmd="playFrom(0.0)">
                                      <p:cBhvr>
                                        <p:cTn id="10" dur="169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cxnSp>
        <p:nvCxnSpPr>
          <p:cNvPr id="237" name="Google Shape;237;p39"/>
          <p:cNvCxnSpPr/>
          <p:nvPr/>
        </p:nvCxnSpPr>
        <p:spPr>
          <a:xfrm>
            <a:off x="0" y="204268"/>
            <a:ext cx="9141618" cy="0"/>
          </a:xfrm>
          <a:prstGeom prst="straightConnector1">
            <a:avLst/>
          </a:prstGeom>
          <a:noFill/>
          <a:ln w="50800" cap="flat" cmpd="sng">
            <a:solidFill>
              <a:srgbClr val="003613"/>
            </a:solidFill>
            <a:prstDash val="solid"/>
            <a:miter lim="800000"/>
            <a:headEnd type="none" w="sm" len="sm"/>
            <a:tailEnd type="none" w="sm" len="sm"/>
          </a:ln>
        </p:spPr>
      </p:cxnSp>
      <p:sp>
        <p:nvSpPr>
          <p:cNvPr id="238" name="Google Shape;238;p39"/>
          <p:cNvSpPr/>
          <p:nvPr/>
        </p:nvSpPr>
        <p:spPr>
          <a:xfrm>
            <a:off x="0" y="276447"/>
            <a:ext cx="9144000" cy="1301666"/>
          </a:xfrm>
          <a:prstGeom prst="rect">
            <a:avLst/>
          </a:prstGeom>
          <a:solidFill>
            <a:srgbClr val="274C2E"/>
          </a:solidFill>
          <a:ln w="9525" cap="flat" cmpd="sng">
            <a:solidFill>
              <a:srgbClr val="00361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9" name="Google Shape;239;p39"/>
          <p:cNvSpPr txBox="1">
            <a:spLocks noGrp="1"/>
          </p:cNvSpPr>
          <p:nvPr>
            <p:ph type="title"/>
          </p:nvPr>
        </p:nvSpPr>
        <p:spPr>
          <a:xfrm>
            <a:off x="394555" y="367079"/>
            <a:ext cx="8354891" cy="697835"/>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4100"/>
              <a:buFont typeface="Calibri"/>
              <a:buNone/>
            </a:pPr>
            <a:r>
              <a:rPr lang="en-GB" sz="4100" b="1">
                <a:solidFill>
                  <a:schemeClr val="lt1"/>
                </a:solidFill>
              </a:rPr>
              <a:t>Test Plan Metrics</a:t>
            </a:r>
            <a:endParaRPr sz="1100" b="1"/>
          </a:p>
        </p:txBody>
      </p:sp>
      <p:cxnSp>
        <p:nvCxnSpPr>
          <p:cNvPr id="240" name="Google Shape;240;p39"/>
          <p:cNvCxnSpPr/>
          <p:nvPr/>
        </p:nvCxnSpPr>
        <p:spPr>
          <a:xfrm>
            <a:off x="3543300" y="1109800"/>
            <a:ext cx="2057400" cy="0"/>
          </a:xfrm>
          <a:prstGeom prst="straightConnector1">
            <a:avLst/>
          </a:prstGeom>
          <a:noFill/>
          <a:ln w="19050" cap="flat" cmpd="sng">
            <a:solidFill>
              <a:srgbClr val="003613">
                <a:alpha val="74901"/>
              </a:srgbClr>
            </a:solidFill>
            <a:prstDash val="solid"/>
            <a:miter lim="800000"/>
            <a:headEnd type="none" w="sm" len="sm"/>
            <a:tailEnd type="none" w="sm" len="sm"/>
          </a:ln>
        </p:spPr>
      </p:cxnSp>
      <p:cxnSp>
        <p:nvCxnSpPr>
          <p:cNvPr id="241" name="Google Shape;241;p39"/>
          <p:cNvCxnSpPr/>
          <p:nvPr/>
        </p:nvCxnSpPr>
        <p:spPr>
          <a:xfrm>
            <a:off x="0" y="1651051"/>
            <a:ext cx="9141618" cy="0"/>
          </a:xfrm>
          <a:prstGeom prst="straightConnector1">
            <a:avLst/>
          </a:prstGeom>
          <a:noFill/>
          <a:ln w="50800" cap="flat" cmpd="sng">
            <a:solidFill>
              <a:srgbClr val="003613"/>
            </a:solidFill>
            <a:prstDash val="solid"/>
            <a:miter lim="800000"/>
            <a:headEnd type="none" w="sm" len="sm"/>
            <a:tailEnd type="none" w="sm" len="sm"/>
          </a:ln>
        </p:spPr>
      </p:cxnSp>
      <p:pic>
        <p:nvPicPr>
          <p:cNvPr id="242" name="Google Shape;242;p39"/>
          <p:cNvPicPr preferRelativeResize="0">
            <a:picLocks noGrp="1"/>
          </p:cNvPicPr>
          <p:nvPr>
            <p:ph type="body" idx="1"/>
          </p:nvPr>
        </p:nvPicPr>
        <p:blipFill rotWithShape="1">
          <a:blip r:embed="rId5">
            <a:alphaModFix/>
          </a:blip>
          <a:srcRect/>
          <a:stretch/>
        </p:blipFill>
        <p:spPr>
          <a:xfrm>
            <a:off x="240030" y="1847616"/>
            <a:ext cx="8622616" cy="2944307"/>
          </a:xfrm>
          <a:prstGeom prst="rect">
            <a:avLst/>
          </a:prstGeom>
          <a:noFill/>
          <a:ln>
            <a:noFill/>
          </a:ln>
        </p:spPr>
      </p:pic>
      <p:pic>
        <p:nvPicPr>
          <p:cNvPr id="8" name="Som Gravado">
            <a:hlinkClick r:id="" action="ppaction://media"/>
            <a:extLst>
              <a:ext uri="{FF2B5EF4-FFF2-40B4-BE49-F238E27FC236}">
                <a16:creationId xmlns:a16="http://schemas.microsoft.com/office/drawing/2014/main" id="{5BB8022A-80A6-48CC-A48D-26631EAC2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5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1451</Words>
  <Application>Microsoft Office PowerPoint</Application>
  <PresentationFormat>Apresentação no Ecrã (16:9)</PresentationFormat>
  <Paragraphs>77</Paragraphs>
  <Slides>20</Slides>
  <Notes>20</Notes>
  <HiddenSlides>0</HiddenSlides>
  <MMClips>20</MMClips>
  <ScaleCrop>false</ScaleCrop>
  <HeadingPairs>
    <vt:vector size="6" baseType="variant">
      <vt:variant>
        <vt:lpstr>Tipos de letra usados</vt:lpstr>
      </vt:variant>
      <vt:variant>
        <vt:i4>4</vt:i4>
      </vt:variant>
      <vt:variant>
        <vt:lpstr>Tema</vt:lpstr>
      </vt:variant>
      <vt:variant>
        <vt:i4>3</vt:i4>
      </vt:variant>
      <vt:variant>
        <vt:lpstr>Títulos dos diapositivos</vt:lpstr>
      </vt:variant>
      <vt:variant>
        <vt:i4>20</vt:i4>
      </vt:variant>
    </vt:vector>
  </HeadingPairs>
  <TitlesOfParts>
    <vt:vector size="27" baseType="lpstr">
      <vt:lpstr>Arial</vt:lpstr>
      <vt:lpstr>Calibri</vt:lpstr>
      <vt:lpstr>Trebuchet MS</vt:lpstr>
      <vt:lpstr>Twentieth Century</vt:lpstr>
      <vt:lpstr>Simple Light</vt:lpstr>
      <vt:lpstr>Office Theme</vt:lpstr>
      <vt:lpstr>Office Theme</vt:lpstr>
      <vt:lpstr>Web Monitoring Tool </vt:lpstr>
      <vt:lpstr>Project Summary</vt:lpstr>
      <vt:lpstr>Objectives</vt:lpstr>
      <vt:lpstr>Requirements</vt:lpstr>
      <vt:lpstr>Apresentação do PowerPoint</vt:lpstr>
      <vt:lpstr>Weekly Sprints/Task Allocation</vt:lpstr>
      <vt:lpstr>Sprint Board</vt:lpstr>
      <vt:lpstr>GitHub Actions</vt:lpstr>
      <vt:lpstr>Test Plan Metrics</vt:lpstr>
      <vt:lpstr>Test Plan Customisation</vt:lpstr>
      <vt:lpstr>Grafana Dashboard</vt:lpstr>
      <vt:lpstr>Real Time Visualization</vt:lpstr>
      <vt:lpstr>Flow of Information Through All The Components</vt:lpstr>
      <vt:lpstr>Packaging/Deploying/Hosting Considerations</vt:lpstr>
      <vt:lpstr>User Interface Appraisal</vt:lpstr>
      <vt:lpstr>Use Case Success Rate</vt:lpstr>
      <vt:lpstr>JMeter Test Demo</vt:lpstr>
      <vt:lpstr>InfluxDB Component Demo</vt:lpstr>
      <vt:lpstr>Grafana Component Demo</vt:lpstr>
      <vt:lpstr>Whole Flow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Monitoring Tool</dc:title>
  <dc:creator>Rui</dc:creator>
  <cp:lastModifiedBy>xruipintox99@outlook.com</cp:lastModifiedBy>
  <cp:revision>3</cp:revision>
  <dcterms:modified xsi:type="dcterms:W3CDTF">2021-04-28T21:23:04Z</dcterms:modified>
</cp:coreProperties>
</file>